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88" r:id="rId2"/>
    <p:sldId id="261" r:id="rId3"/>
    <p:sldId id="262" r:id="rId4"/>
    <p:sldId id="263" r:id="rId5"/>
    <p:sldId id="264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96" r:id="rId17"/>
    <p:sldId id="295" r:id="rId18"/>
    <p:sldId id="278" r:id="rId19"/>
    <p:sldId id="279" r:id="rId20"/>
    <p:sldId id="280" r:id="rId21"/>
    <p:sldId id="281" r:id="rId22"/>
    <p:sldId id="285" r:id="rId23"/>
    <p:sldId id="282" r:id="rId24"/>
    <p:sldId id="286" r:id="rId25"/>
    <p:sldId id="256" r:id="rId26"/>
    <p:sldId id="259" r:id="rId27"/>
    <p:sldId id="257" r:id="rId28"/>
    <p:sldId id="289" r:id="rId29"/>
    <p:sldId id="290" r:id="rId30"/>
    <p:sldId id="292" r:id="rId31"/>
    <p:sldId id="293" r:id="rId32"/>
    <p:sldId id="291" r:id="rId33"/>
    <p:sldId id="260" r:id="rId34"/>
    <p:sldId id="294" r:id="rId35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1309D9"/>
    <a:srgbClr val="2357CB"/>
    <a:srgbClr val="EC74E3"/>
    <a:srgbClr val="5480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89" d="100"/>
          <a:sy n="89" d="100"/>
        </p:scale>
        <p:origin x="1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35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06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6180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21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9828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906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49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66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751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284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682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677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3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978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23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DB61A-2708-4575-A55A-F7DFD5431403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6E7908D-74A7-4B68-BF42-5F9E8A9A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351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9988A0-307B-8E23-7F63-C432BA67D290}"/>
              </a:ext>
            </a:extLst>
          </p:cNvPr>
          <p:cNvSpPr txBox="1"/>
          <p:nvPr/>
        </p:nvSpPr>
        <p:spPr>
          <a:xfrm>
            <a:off x="1357256" y="2240242"/>
            <a:ext cx="947748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สิทธิประโยชน์ของข้าราชการและพนักงานราชการ</a:t>
            </a:r>
            <a:endParaRPr lang="en-US" sz="8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73D270-5632-ED7D-2804-D51FA77BF386}"/>
              </a:ext>
            </a:extLst>
          </p:cNvPr>
          <p:cNvSpPr txBox="1"/>
          <p:nvPr/>
        </p:nvSpPr>
        <p:spPr>
          <a:xfrm>
            <a:off x="5830644" y="5078045"/>
            <a:ext cx="5755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กลุ่มทะเบียนประวัติและบำเหน็จความชอบ</a:t>
            </a:r>
          </a:p>
          <a:p>
            <a:pPr algn="r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กองการเจ้าหน้าที่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52197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0E94F89-2BA4-A2DF-FEEA-961B29F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677478"/>
              </p:ext>
            </p:extLst>
          </p:nvPr>
        </p:nvGraphicFramePr>
        <p:xfrm>
          <a:off x="331304" y="732919"/>
          <a:ext cx="11575774" cy="545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1200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5784574">
                  <a:extLst>
                    <a:ext uri="{9D8B030D-6E8A-4147-A177-3AD203B41FA5}">
                      <a16:colId xmlns:a16="http://schemas.microsoft.com/office/drawing/2014/main" val="3592044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8449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การลาอุปสมบทหรือการลาไปประกอบพิธีฮัจญ์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0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รับราชการมาแล้ว ไม่น้อยกว่า 12 เดือน สามารถลาอุปสมบทได้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มีสิทธิได้รับเงินเดือนระหว่างลาไม่เกิน 120 วัน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ขออนุมัติการลาไม่น้อยกว่า </a:t>
                      </a:r>
                      <a:r>
                        <a:rPr lang="en-US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60 </a:t>
                      </a: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วัน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จะต้องอุปสมบทภายใน </a:t>
                      </a:r>
                      <a:r>
                        <a:rPr lang="en-US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10 </a:t>
                      </a: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วัน นับจากวันลา และรายงานตัวกลับเข้าปฏิบัติราชการภายใน </a:t>
                      </a:r>
                      <a:r>
                        <a:rPr lang="en-US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 </a:t>
                      </a: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วัน โดยจะต้องนับรวมอยู่ภายในระยะเวลาที่ได้รับอนุญาตการลา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พนักงานราชการที่ได้รับการจ้างต่อเนื่องไม่น้อยกว่า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มีสิทธิลาเพื่อไปอุปสมบทหรือ</a:t>
                      </a: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ประกอบพิธีฮัจญ์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ลาอุปสมบทและลาไปประกอบพิธีฮัจญ์มีสิทธิลาได้ไม่เกิน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120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914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0E94F89-2BA4-A2DF-FEEA-961B29F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071622"/>
              </p:ext>
            </p:extLst>
          </p:nvPr>
        </p:nvGraphicFramePr>
        <p:xfrm>
          <a:off x="308112" y="768778"/>
          <a:ext cx="11575774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1200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5784574">
                  <a:extLst>
                    <a:ext uri="{9D8B030D-6E8A-4147-A177-3AD203B41FA5}">
                      <a16:colId xmlns:a16="http://schemas.microsoft.com/office/drawing/2014/main" val="3592044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8449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การลาเข้ารับการตรวจเลือกหรือเข้ารับการเตรียมพล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ลาตามระยะเวลาที่ทางราชการทหารกำหนด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</a:t>
                      </a:r>
                      <a:r>
                        <a:rPr lang="th-TH" sz="32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เมื่อพ้นจากการเข้ารับการตรวจเลือกหรือเข้ารับการเตรียมพลแล้ว ให้รายงานตัวกลับเข้าปฏิบัติราชการตามปกติภายใน </a:t>
                      </a:r>
                      <a:r>
                        <a:rPr lang="en-US" sz="32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 </a:t>
                      </a:r>
                      <a:r>
                        <a:rPr lang="th-TH" sz="32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i="0" u="none" strike="noStrike" kern="1200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ลาตามระยะเวลาที่ทางราชการทหารกำหนด *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ให้ได้รับค่าตอบแทนระหว่างลาได้ปีหนึ่งไม่เกิน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เมื่อพ้นจากการเข้ารับการตรวจเลือกหรือเข้ารับการเตรียมพลแล้ว ให้รายงานตัวกลับเข้าปฏิบัติงานภายใน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9EE8A0E-78B6-90B1-5A7D-EADCD180B9AB}"/>
              </a:ext>
            </a:extLst>
          </p:cNvPr>
          <p:cNvSpPr txBox="1"/>
          <p:nvPr/>
        </p:nvSpPr>
        <p:spPr>
          <a:xfrm>
            <a:off x="469750" y="5454127"/>
            <a:ext cx="108006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หมายเหตุ</a:t>
            </a:r>
            <a:r>
              <a:rPr lang="en-US" sz="28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en-US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*</a:t>
            </a: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ในกรณีที่พนักงานราชการเข้าทำงานไม่ถึง 1 ปี ให้ทอนสิทธิที่จะได้รับค่าตอบแทนการลากิจส่วนตัว</a:t>
            </a:r>
          </a:p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 และการลาพักผ่อนลงตามส่วนของจำนวนวันที่จ้าง</a:t>
            </a:r>
            <a:endParaRPr lang="en-US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68709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0E94F89-2BA4-A2DF-FEEA-961B29F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454107"/>
              </p:ext>
            </p:extLst>
          </p:nvPr>
        </p:nvGraphicFramePr>
        <p:xfrm>
          <a:off x="318051" y="1011215"/>
          <a:ext cx="11575774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1200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5784574">
                  <a:extLst>
                    <a:ext uri="{9D8B030D-6E8A-4147-A177-3AD203B41FA5}">
                      <a16:colId xmlns:a16="http://schemas.microsoft.com/office/drawing/2014/main" val="3592044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8449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8.</a:t>
                      </a:r>
                      <a:r>
                        <a:rPr lang="en-US" sz="36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การลาไปศึกษา ฝึกอบรม ปฏิบัติการวิจัย หรือดูงาน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0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 ข้าราชการที่ได้รับอนุญาตให้ลาไปศึกษา ฝึกอบรม ดูงาน หรือปฏิบัติการวิจัย ได้รับเงินเดือนระหว่างลา ไม่เกิน 4 ปี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กรณีที่ผู้บังคับบัญชาผู้มีอำนาจอนุญาตการลา (อธิบดี) ให้ลาไปศึกษา ฝึกอบรม ดูงาน หรือปฏิบัติ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การวิจัยเกิน 4 ปี ก็ให้ได้รับเงินเดือนระหว่างลา แต่รวมแล้วจะต้องไม่เกิน 6 ปี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0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ไม่มีสิทธิ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108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0E94F89-2BA4-A2DF-FEEA-961B29F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29148"/>
              </p:ext>
            </p:extLst>
          </p:nvPr>
        </p:nvGraphicFramePr>
        <p:xfrm>
          <a:off x="308113" y="701040"/>
          <a:ext cx="11575774" cy="545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7087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4568687">
                  <a:extLst>
                    <a:ext uri="{9D8B030D-6E8A-4147-A177-3AD203B41FA5}">
                      <a16:colId xmlns:a16="http://schemas.microsoft.com/office/drawing/2014/main" val="2190442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8449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การลาไปปฏิบัติงานในองค์การระหว่างประเทศ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3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r>
                        <a:rPr lang="th-TH" sz="32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ให้ถือปฏิบัติตามหลักเกณฑ์ที่กำหนดไว้ในพระราชกฤษฎีกาเกี่ยวกับการกำหนดหลักเกณฑ์การสั่งให้ข้าราชการไปทำการซึ่งให้นับเวลาระหว่างนั้นเหมือนเต็มเวลาราชการ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ลาไปปฏิบัติงานในองค์การระหว่างประเทศที่มีระยะเวลาไม่เกิน 1 ปี เมื่อปฏิบัติงานแล้วเสร็จ ให้รายงานตัวเข้าปฏิบัติหน้าที่ภายใน 15 วัน นับแต่วันครบกำหนดเวลาและให้รายงานผลการปฏิบัติงาน ให้รัฐมนตรีเจ้าสังกัดทราบภายใน 30 วันนับแต่วันที่กลับมาปฏิบัติราชการ 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ไม่มีสิทธิ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7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0E94F89-2BA4-A2DF-FEEA-961B29F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861572"/>
              </p:ext>
            </p:extLst>
          </p:nvPr>
        </p:nvGraphicFramePr>
        <p:xfrm>
          <a:off x="331303" y="799180"/>
          <a:ext cx="11575774" cy="545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1200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5784574">
                  <a:extLst>
                    <a:ext uri="{9D8B030D-6E8A-4147-A177-3AD203B41FA5}">
                      <a16:colId xmlns:a16="http://schemas.microsoft.com/office/drawing/2014/main" val="3592044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8449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10.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การลาติดตามคู่สมรส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ลาได้คราวหนึ่ง (ช่วงระยะเวลาที่คู่สมรสอยู่ปฏิบัติหน้าที่ราชการหรืออยู่ปฏิบัติงานในต่างประเทศเป็นระยะเวลาติดต่อกันไม่ว่าจะเป็นประเทศเดียวกันหรือไม่ก็ตาม) ไม่เกิน 2 ปี และขอลาต่อได้อีกแต่รวมแล้วต้องไม่เกิน 4 ปี ถ้าเกิน 4 ปี ต้องลาออกจากราชการ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ข้าราชการที่ลาติดตามคู่สมรส ไม่ได้รับเงินเดือนระหว่างลา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0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ไม่มีสิทธิ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4394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0E94F89-2BA4-A2DF-FEEA-961B29F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687215"/>
              </p:ext>
            </p:extLst>
          </p:nvPr>
        </p:nvGraphicFramePr>
        <p:xfrm>
          <a:off x="331303" y="265042"/>
          <a:ext cx="11575774" cy="643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3984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4061790">
                  <a:extLst>
                    <a:ext uri="{9D8B030D-6E8A-4147-A177-3AD203B41FA5}">
                      <a16:colId xmlns:a16="http://schemas.microsoft.com/office/drawing/2014/main" val="3222414538"/>
                    </a:ext>
                  </a:extLst>
                </a:gridCol>
              </a:tblGrid>
              <a:tr h="78725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8449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การลาไปฟื้นฟูสมรรถภาพด้านอาชีพ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</a:t>
                      </a: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ต้องเป็นผู้ทุพพลภาพหรือพิการจากการได้รับอันตรายหรือเจ็บป่วยเพราะเหตุปฏิบัติหน้าที่ราชการ ในหน้าที่หรือถูกประทุษร้ายเพราะเหตุกระทำการตามหน้าที่ หรือเหตุอื่น และผู้มีอำนาจสั่งบรรจุพิจารณาแล้วเห็นว่ายังสามารถรับราชการต่อไปได้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ประสงค์ลาไปเข้ารับการฝึกอบรมหลักสูตรเกี่ยวกับการฟื้นฟูสมรรถภาพที่จำเป็นต่อการปฏิบัติหน้าที่ราชการ หรือที่จำเป็นต่อการประกอบอาชีพ และต้องเป็นหลักสูตรได้รับการรับรองจากหน่วยงานทางราชการเป็นผู้จัดหรือร่วมจัด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ลาได้ครั้งหนึ่งตามระยะเวลาที่กำหนดไว้ในหลักสูตร แต่ไม่เกิน 12 เดือน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ไม่มีสิทธิ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0315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06" y="688629"/>
            <a:ext cx="10583419" cy="6169371"/>
          </a:xfrm>
        </p:spPr>
      </p:pic>
      <p:sp>
        <p:nvSpPr>
          <p:cNvPr id="5" name="TextBox 4"/>
          <p:cNvSpPr txBox="1"/>
          <p:nvPr/>
        </p:nvSpPr>
        <p:spPr>
          <a:xfrm>
            <a:off x="3101009" y="24341"/>
            <a:ext cx="5897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ขั้นตอนการลาของข้าราชการและพนักงานราชการ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20266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A918914-E410-613D-8888-8582E01F75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464871"/>
              </p:ext>
            </p:extLst>
          </p:nvPr>
        </p:nvGraphicFramePr>
        <p:xfrm>
          <a:off x="0" y="81571"/>
          <a:ext cx="12209929" cy="6694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5515">
                  <a:extLst>
                    <a:ext uri="{9D8B030D-6E8A-4147-A177-3AD203B41FA5}">
                      <a16:colId xmlns:a16="http://schemas.microsoft.com/office/drawing/2014/main" val="2969976668"/>
                    </a:ext>
                  </a:extLst>
                </a:gridCol>
                <a:gridCol w="1559859">
                  <a:extLst>
                    <a:ext uri="{9D8B030D-6E8A-4147-A177-3AD203B41FA5}">
                      <a16:colId xmlns:a16="http://schemas.microsoft.com/office/drawing/2014/main" val="4006498693"/>
                    </a:ext>
                  </a:extLst>
                </a:gridCol>
                <a:gridCol w="925157">
                  <a:extLst>
                    <a:ext uri="{9D8B030D-6E8A-4147-A177-3AD203B41FA5}">
                      <a16:colId xmlns:a16="http://schemas.microsoft.com/office/drawing/2014/main" val="3879061194"/>
                    </a:ext>
                  </a:extLst>
                </a:gridCol>
                <a:gridCol w="774551">
                  <a:extLst>
                    <a:ext uri="{9D8B030D-6E8A-4147-A177-3AD203B41FA5}">
                      <a16:colId xmlns:a16="http://schemas.microsoft.com/office/drawing/2014/main" val="561060355"/>
                    </a:ext>
                  </a:extLst>
                </a:gridCol>
                <a:gridCol w="570155">
                  <a:extLst>
                    <a:ext uri="{9D8B030D-6E8A-4147-A177-3AD203B41FA5}">
                      <a16:colId xmlns:a16="http://schemas.microsoft.com/office/drawing/2014/main" val="1842023851"/>
                    </a:ext>
                  </a:extLst>
                </a:gridCol>
                <a:gridCol w="871370">
                  <a:extLst>
                    <a:ext uri="{9D8B030D-6E8A-4147-A177-3AD203B41FA5}">
                      <a16:colId xmlns:a16="http://schemas.microsoft.com/office/drawing/2014/main" val="1383689937"/>
                    </a:ext>
                  </a:extLst>
                </a:gridCol>
                <a:gridCol w="537882">
                  <a:extLst>
                    <a:ext uri="{9D8B030D-6E8A-4147-A177-3AD203B41FA5}">
                      <a16:colId xmlns:a16="http://schemas.microsoft.com/office/drawing/2014/main" val="1706877828"/>
                    </a:ext>
                  </a:extLst>
                </a:gridCol>
                <a:gridCol w="860612">
                  <a:extLst>
                    <a:ext uri="{9D8B030D-6E8A-4147-A177-3AD203B41FA5}">
                      <a16:colId xmlns:a16="http://schemas.microsoft.com/office/drawing/2014/main" val="672742151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338210847"/>
                    </a:ext>
                  </a:extLst>
                </a:gridCol>
                <a:gridCol w="656217">
                  <a:extLst>
                    <a:ext uri="{9D8B030D-6E8A-4147-A177-3AD203B41FA5}">
                      <a16:colId xmlns:a16="http://schemas.microsoft.com/office/drawing/2014/main" val="362990004"/>
                    </a:ext>
                  </a:extLst>
                </a:gridCol>
                <a:gridCol w="623943">
                  <a:extLst>
                    <a:ext uri="{9D8B030D-6E8A-4147-A177-3AD203B41FA5}">
                      <a16:colId xmlns:a16="http://schemas.microsoft.com/office/drawing/2014/main" val="2571494612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2833718550"/>
                    </a:ext>
                  </a:extLst>
                </a:gridCol>
                <a:gridCol w="616773">
                  <a:extLst>
                    <a:ext uri="{9D8B030D-6E8A-4147-A177-3AD203B41FA5}">
                      <a16:colId xmlns:a16="http://schemas.microsoft.com/office/drawing/2014/main" val="89337916"/>
                    </a:ext>
                  </a:extLst>
                </a:gridCol>
                <a:gridCol w="860611">
                  <a:extLst>
                    <a:ext uri="{9D8B030D-6E8A-4147-A177-3AD203B41FA5}">
                      <a16:colId xmlns:a16="http://schemas.microsoft.com/office/drawing/2014/main" val="3800826238"/>
                    </a:ext>
                  </a:extLst>
                </a:gridCol>
              </a:tblGrid>
              <a:tr h="431403">
                <a:tc rowSpan="4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ผู้มีอำนาจพิจารณาหรืออนุญาต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ผู้ลา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ประเภทการลา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959863"/>
                  </a:ext>
                </a:extLst>
              </a:tr>
              <a:tr h="963907">
                <a:tc vMerge="1">
                  <a:txBody>
                    <a:bodyPr/>
                    <a:lstStyle/>
                    <a:p>
                      <a:pPr algn="ctr"/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ผู้มีอำนาจพิจารณาหรืออนุญาต</a:t>
                      </a:r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ผู้ลา</a:t>
                      </a:r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วันอนุญาตครั้งหนึ่งไม่เกิน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ลาคลอดบุตร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ลาไปช่วยเหลือภริยาที่คลอดบุตร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ลาพักผ่อน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ลาอุปสมบท หรือลาไปประกอบพิธีฮัจญ์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ลาเข้ารับการตรวจเลือกหรือเข้ารับการเตรียมพล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ลาศึกษาฝึกอบรมฯ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ลาไปปฏิบัติงานในองค์การระหว่างประเทศ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ลาติดตามคู่สมรส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ลาไปฟื้นฟูสมรรถภาพด้านอาชีพ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extLst>
                  <a:ext uri="{0D108BD9-81ED-4DB2-BD59-A6C34878D82A}">
                    <a16:rowId xmlns:a16="http://schemas.microsoft.com/office/drawing/2014/main" val="3614095306"/>
                  </a:ext>
                </a:extLst>
              </a:tr>
              <a:tr h="224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en-US" sz="2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ต่างประเทศ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ในประเทศ</a:t>
                      </a:r>
                      <a:endParaRPr lang="en-US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vert="vert27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1532767"/>
                  </a:ext>
                </a:extLst>
              </a:tr>
              <a:tr h="1177977">
                <a:tc vMerge="1">
                  <a:txBody>
                    <a:bodyPr/>
                    <a:lstStyle/>
                    <a:p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ลาป่วย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ลากิจส่วนตัว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ต่างประเทศ</a:t>
                      </a:r>
                      <a:endParaRPr lang="en-US" sz="2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ในประเทศ</a:t>
                      </a:r>
                      <a:endParaRPr lang="en-US" sz="24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vert="vert270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0730895"/>
                  </a:ext>
                </a:extLst>
              </a:tr>
              <a:tr h="605659">
                <a:tc>
                  <a:txBody>
                    <a:bodyPr/>
                    <a:lstStyle/>
                    <a:p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รัฐมนตรีเจ้าสังกัด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ขรก.ทุกตำแหน่งในสังกัด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(ตามที่เห็นสมควร)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(ตามที่เห็นสมควร)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(12 เดือน)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473835"/>
                  </a:ext>
                </a:extLst>
              </a:tr>
              <a:tr h="605659">
                <a:tc>
                  <a:txBody>
                    <a:bodyPr/>
                    <a:lstStyle/>
                    <a:p>
                      <a:r>
                        <a:rPr lang="th-TH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ปลัดกระทรวง</a:t>
                      </a:r>
                      <a:endParaRPr lang="en-US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ขรก.ทุกตำแหน่งในสังกัด</a:t>
                      </a:r>
                      <a:endParaRPr lang="en-US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(ตามที่เห็นสมควร)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(ตามที่เห็นสมควร)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(12 เดือน)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394910"/>
                  </a:ext>
                </a:extLst>
              </a:tr>
              <a:tr h="605659">
                <a:tc>
                  <a:txBody>
                    <a:bodyPr/>
                    <a:lstStyle/>
                    <a:p>
                      <a:r>
                        <a:rPr lang="th-TH" sz="2400" b="1" dirty="0"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หัวหน้าส่วนราชการ(อธิบดี)</a:t>
                      </a:r>
                      <a:endParaRPr lang="en-US" sz="2400" b="1" dirty="0"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ขรก.ทุกตำแหน่งในสังกัด</a:t>
                      </a:r>
                      <a:endParaRPr lang="en-US" sz="2400" b="1" dirty="0"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(120 วัน)</a:t>
                      </a:r>
                      <a:endParaRPr kumimoji="0" 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(45 วัน)</a:t>
                      </a:r>
                      <a:endParaRPr kumimoji="0" 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09D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(6 เดือน)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309D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731342"/>
                  </a:ext>
                </a:extLst>
              </a:tr>
              <a:tr h="605659">
                <a:tc>
                  <a:txBody>
                    <a:bodyPr/>
                    <a:lstStyle/>
                    <a:p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ผอ.สำนัก/กอง/ศูนย์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ขรก.ทุกตำแหน่งในสำนัก/กอง/ศูนย์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(60 วัน)</a:t>
                      </a:r>
                      <a:endParaRPr kumimoji="0" 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(30 วัน)</a:t>
                      </a:r>
                      <a:endParaRPr kumimoji="0" lang="en-US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th-TH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-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474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6674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42680-F8FA-B1A4-C423-89233D5C8B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5006" y="1869142"/>
            <a:ext cx="10295068" cy="2947594"/>
          </a:xfrm>
        </p:spPr>
        <p:txBody>
          <a:bodyPr>
            <a:noAutofit/>
          </a:bodyPr>
          <a:lstStyle/>
          <a:p>
            <a:pPr algn="ctr"/>
            <a:r>
              <a:rPr lang="th-TH" sz="9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สวัสดิการรักษาพยาบาล</a:t>
            </a:r>
            <a:br>
              <a:rPr lang="th-TH" sz="9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r>
              <a:rPr lang="th-TH" sz="9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ของข้าราชการ</a:t>
            </a:r>
            <a:endParaRPr lang="en-US" sz="9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1354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979A7-1B3D-992E-649A-0A5544BC3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38" y="828338"/>
            <a:ext cx="11499924" cy="828339"/>
          </a:xfrm>
        </p:spPr>
        <p:txBody>
          <a:bodyPr>
            <a:noAutofit/>
          </a:bodyPr>
          <a:lstStyle/>
          <a:p>
            <a:r>
              <a:rPr lang="th-TH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กฎระเบียบที่เกี่ยวข้องเกี่ยวกับสวัสดิการรักษาพยาบาล</a:t>
            </a:r>
            <a:endParaRPr 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CD3B18-0A93-1FD2-825A-795D78203588}"/>
              </a:ext>
            </a:extLst>
          </p:cNvPr>
          <p:cNvSpPr txBox="1"/>
          <p:nvPr/>
        </p:nvSpPr>
        <p:spPr>
          <a:xfrm>
            <a:off x="609600" y="2274838"/>
            <a:ext cx="107791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พระราชกฤษฎีกาเงินสวัสดิการเกี่ยวกับการรักษาพยาบาล พ.ศ. 2553 และที่แก้ไขเพิ่มเติม (ฉบับที่ 2) พ.ศ. 2555</a:t>
            </a:r>
          </a:p>
          <a:p>
            <a:r>
              <a:rPr lang="th-TH" sz="44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หลักเกณฑ์กระทรวงการคลังว่าด้วยวิธีการเบิกจ่ายเงินสวัสดิการเกี่ยวกับการรักษาพยาบาล พ.ศ. 2534 และ พ.ศ. 2553</a:t>
            </a:r>
            <a:endParaRPr lang="en-US" sz="4400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4655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9988A0-307B-8E23-7F63-C432BA67D290}"/>
              </a:ext>
            </a:extLst>
          </p:cNvPr>
          <p:cNvSpPr txBox="1"/>
          <p:nvPr/>
        </p:nvSpPr>
        <p:spPr>
          <a:xfrm>
            <a:off x="1326309" y="2164938"/>
            <a:ext cx="947748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400" b="1" dirty="0">
                <a:solidFill>
                  <a:srgbClr val="1309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สิทธิการลาของข้าราชการและพนักงานราชการ</a:t>
            </a:r>
            <a:endParaRPr lang="en-US" sz="8400" b="1" dirty="0">
              <a:solidFill>
                <a:srgbClr val="1309D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27405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BE346-53EA-F844-D984-41747EBB5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4421" y="247426"/>
            <a:ext cx="2668807" cy="999518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ผู้มีสิทธิ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F22B1-3760-2AAD-AFE2-B86E33BEB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246" y="1354520"/>
            <a:ext cx="11489166" cy="53323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6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600" b="1" u="sng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้าราชการและลูกจ้างประจำซึ่งได้รับเงินเดือนหรือค่าจ้างประจำจากเงินงบประมาณรายจ่ายงบบุคลากรของกระทรวง ทบวง กรม</a:t>
            </a:r>
            <a:r>
              <a:rPr lang="th-TH" sz="36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ว้นแต่ข้าราชการตำรวจชั้นพลตำรวจซึ่งอยู่ในระหว่างการรับการศึกษาอบรมในสถานศึกษาของสำนักงานตำรวจแห่งชาติก่อนเข้าปฏิบัติหน้าที่ราชการประจำ</a:t>
            </a:r>
          </a:p>
          <a:p>
            <a:pPr marL="0" indent="0">
              <a:buNone/>
            </a:pP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36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ลูกจ้างชาวต่างประเทศซึ่งมีหนังสือสัญญาจ้างที่ได้รับค่าจ้างจากเงินงบประมาณรายจ่ายและสัญญาจ้างนั้นมิได้ระบุเกี่ยวกับค่ารักษาพยาบาลไว้</a:t>
            </a:r>
          </a:p>
          <a:p>
            <a:pPr marL="0" indent="0">
              <a:buNone/>
            </a:pP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ู้ได้รับบำนาญปกติหรือผู้ได้รับบำนาญพิเศษเพราะเหตุทุพพลภาพตามกฎหมายว่าด้วยบำเหน็จบำนาญข้าราชการหรือกฎหมายว่าด้วยกองทุนบำเหน็จบำนาญข้าราชการ</a:t>
            </a:r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และทหารกองหนุนมีเบี้ยหวัดตามข้อบังคับกระทรวงกลาโหมว่าด้วยเงินเบี้ยหวัด</a:t>
            </a:r>
          </a:p>
        </p:txBody>
      </p:sp>
    </p:spTree>
    <p:extLst>
      <p:ext uri="{BB962C8B-B14F-4D97-AF65-F5344CB8AC3E}">
        <p14:creationId xmlns:p14="http://schemas.microsoft.com/office/powerpoint/2010/main" val="1992464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BE346-53EA-F844-D984-41747EBB5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4337" y="417661"/>
            <a:ext cx="5669283" cy="1075765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บุคคลในครอบครัว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F22B1-3760-2AAD-AFE2-B86E33BEB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018" y="1601947"/>
            <a:ext cx="11069619" cy="44653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1. บุตรชอบด้วยกฎหมายของผู้มีสิทธิซึ่งยังไม่บรรลุนิติภาวะ หรือบรรลุนิติภาวะแล้วแต่เป็นคนไร้ความสามารถหรือเสมือนไร้ความสามารถซึ่งอยู่ในความอุปการะเลี้ยงดูของผู้มีสิทธิ แต่ทั้งนี้ ไม่รวมถึงบุตรบุญธรรมหรือบุตรซึ่งได้ยกให้เป็นบุตรบุญธรรมของบุคคลอื่น</a:t>
            </a:r>
          </a:p>
          <a:p>
            <a:pPr marL="0" indent="0">
              <a:buNone/>
            </a:pPr>
            <a:r>
              <a:rPr lang="th-TH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2. คู่สมรสที่ชอบด้วยกฎหมายของผู้มีสิทธิ</a:t>
            </a:r>
          </a:p>
          <a:p>
            <a:pPr marL="0" indent="0">
              <a:buNone/>
            </a:pP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 บิดาหรือมารดาที่ชอบด้วยกฎหมายของผู้มีสิทธิ</a:t>
            </a:r>
          </a:p>
        </p:txBody>
      </p:sp>
    </p:spTree>
    <p:extLst>
      <p:ext uri="{BB962C8B-B14F-4D97-AF65-F5344CB8AC3E}">
        <p14:creationId xmlns:p14="http://schemas.microsoft.com/office/powerpoint/2010/main" val="3697770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BE346-53EA-F844-D984-41747EBB5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4337" y="331600"/>
            <a:ext cx="5669283" cy="1075765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บุตรชอบด้วยกฎหมาย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F22B1-3760-2AAD-AFE2-B86E33BEB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190" y="1501636"/>
            <a:ext cx="11069619" cy="50247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4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ให้ผู้มีสิทธิมีสิทธิได้รับเงินสวัสดิการเกี่ยวกับการรักษาพยาบาลสำหรับ</a:t>
            </a:r>
            <a:r>
              <a:rPr lang="th-TH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บุตรได้เพียงคนที่ 1 ถึงคนที่ 3</a:t>
            </a:r>
          </a:p>
          <a:p>
            <a:pPr marL="0" indent="0">
              <a:buNone/>
            </a:pPr>
            <a:r>
              <a:rPr lang="th-TH" sz="4400" b="1" dirty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ผู้มีสิทธิผู้ใดมีบุตรเกิน 3 คน และต่อมาบุตรคนหนึ่งคนใดในจำนวน 3 คนตายลงก่อนที่จะบรรลุนิติบุคคล</a:t>
            </a:r>
          </a:p>
          <a:p>
            <a:pPr marL="0" indent="0">
              <a:buNone/>
            </a:pP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การนับลำดับบุตร ให้นับเรียงตามลำดับการเกิดก่อนหลัง ทั้งนี้ไม่ว่าเป็นบุตรที่เกิดจากการสมรสครั้งใด หรืออยู่ในอำนาจปกครองของตนหรือไม่</a:t>
            </a:r>
          </a:p>
        </p:txBody>
      </p:sp>
    </p:spTree>
    <p:extLst>
      <p:ext uri="{BB962C8B-B14F-4D97-AF65-F5344CB8AC3E}">
        <p14:creationId xmlns:p14="http://schemas.microsoft.com/office/powerpoint/2010/main" val="41884345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BE346-53EA-F844-D984-41747EBB5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3586" y="234781"/>
            <a:ext cx="7923905" cy="1075765"/>
          </a:xfrm>
        </p:spPr>
        <p:txBody>
          <a:bodyPr>
            <a:noAutofit/>
          </a:bodyPr>
          <a:lstStyle/>
          <a:p>
            <a:pPr algn="ctr"/>
            <a:r>
              <a:rPr lang="th-TH" sz="7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การเกิดสิทธิ</a:t>
            </a:r>
            <a:r>
              <a:rPr lang="th-TH" sz="7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หรือ</a:t>
            </a:r>
            <a:r>
              <a:rPr lang="th-TH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การหมดสิทธิ</a:t>
            </a:r>
            <a:endParaRPr 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F22B1-3760-2AAD-AFE2-B86E33BEB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828" y="1386795"/>
            <a:ext cx="10510221" cy="44653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1. เกิดสิทธิตั้งแต่วันบรรจุ</a:t>
            </a:r>
          </a:p>
          <a:p>
            <a:pPr marL="0" indent="0">
              <a:buNone/>
            </a:pPr>
            <a:r>
              <a:rPr lang="th-TH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2. หมดสิทธิเมื่อเกษียณอายุราชการ และหรือลาออก (กรณีเลือกรับบำเหน็จ)</a:t>
            </a:r>
          </a:p>
          <a:p>
            <a:pPr marL="0" indent="0">
              <a:buNone/>
            </a:pPr>
            <a:r>
              <a:rPr lang="th-TH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3. หมดสิทธิเมื่อถูกไล่ออก หรือเสียชีวิต และกรณีถูกระงับสิทธิเพราะถูกพักราชการ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8C2653-9A66-639F-54FA-A1200409E6B3}"/>
              </a:ext>
            </a:extLst>
          </p:cNvPr>
          <p:cNvSpPr txBox="1">
            <a:spLocks/>
          </p:cNvSpPr>
          <p:nvPr/>
        </p:nvSpPr>
        <p:spPr>
          <a:xfrm>
            <a:off x="2140772" y="5870185"/>
            <a:ext cx="9726705" cy="6381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สำหรับบุคคลในครอบครัวของผู้มีสิทธินั้น อิงการเกิดสิทธิและหมดสิทธิของผู้มีสิทธิ</a:t>
            </a:r>
            <a:endParaRPr 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124218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BE346-53EA-F844-D984-41747EBB5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6071" y="331600"/>
            <a:ext cx="9273091" cy="1075765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ข้าราชการบรรจุใหม่ที่เป็นผู้ประกันตน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AECC67-4CF7-C38A-BB3A-144368370909}"/>
              </a:ext>
            </a:extLst>
          </p:cNvPr>
          <p:cNvSpPr txBox="1"/>
          <p:nvPr/>
        </p:nvSpPr>
        <p:spPr>
          <a:xfrm>
            <a:off x="620357" y="1515095"/>
            <a:ext cx="10951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ลาออกจากเอกชน แล้วบรรจุเป็นข้าราชการพลเรือน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A35DC9-8609-2B23-B12C-35D7F79D0BDB}"/>
              </a:ext>
            </a:extLst>
          </p:cNvPr>
          <p:cNvSpPr txBox="1"/>
          <p:nvPr/>
        </p:nvSpPr>
        <p:spPr>
          <a:xfrm>
            <a:off x="627137" y="3926171"/>
            <a:ext cx="85290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4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รับราชการ และทำงานเอกชนควบคู่กัน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46C0E330-CBE0-ACEF-F47C-A58C306D6153}"/>
              </a:ext>
            </a:extLst>
          </p:cNvPr>
          <p:cNvSpPr/>
          <p:nvPr/>
        </p:nvSpPr>
        <p:spPr>
          <a:xfrm>
            <a:off x="1323190" y="2405114"/>
            <a:ext cx="9671125" cy="61318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89AB22DA-9E9D-875F-407E-6B1215BF0562}"/>
              </a:ext>
            </a:extLst>
          </p:cNvPr>
          <p:cNvSpPr/>
          <p:nvPr/>
        </p:nvSpPr>
        <p:spPr>
          <a:xfrm>
            <a:off x="1323190" y="3077322"/>
            <a:ext cx="5819888" cy="615875"/>
          </a:xfrm>
          <a:prstGeom prst="rightArrow">
            <a:avLst/>
          </a:prstGeom>
          <a:solidFill>
            <a:srgbClr val="5480E2"/>
          </a:solidFill>
          <a:ln>
            <a:solidFill>
              <a:srgbClr val="5480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8A729A-1FD6-D92C-EC32-53FED2A4C4E5}"/>
              </a:ext>
            </a:extLst>
          </p:cNvPr>
          <p:cNvSpPr/>
          <p:nvPr/>
        </p:nvSpPr>
        <p:spPr>
          <a:xfrm>
            <a:off x="1260435" y="5462921"/>
            <a:ext cx="9671125" cy="613186"/>
          </a:xfrm>
          <a:prstGeom prst="rightArrow">
            <a:avLst/>
          </a:prstGeom>
          <a:solidFill>
            <a:srgbClr val="5480E2"/>
          </a:solidFill>
          <a:ln>
            <a:solidFill>
              <a:srgbClr val="5480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20ED087-0F19-3EA6-4EDC-1D7B6550C37E}"/>
              </a:ext>
            </a:extLst>
          </p:cNvPr>
          <p:cNvSpPr/>
          <p:nvPr/>
        </p:nvSpPr>
        <p:spPr>
          <a:xfrm>
            <a:off x="1260436" y="4788024"/>
            <a:ext cx="9671125" cy="61318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272CA3-3A1E-F948-DABB-5B3334965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815" y="2223292"/>
            <a:ext cx="868564" cy="9537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A7B683-00D8-B5F6-91CC-173EC2823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537" y="3030220"/>
            <a:ext cx="913834" cy="68449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D3CC764-0844-0205-6A73-B56894791527}"/>
              </a:ext>
            </a:extLst>
          </p:cNvPr>
          <p:cNvSpPr txBox="1"/>
          <p:nvPr/>
        </p:nvSpPr>
        <p:spPr>
          <a:xfrm>
            <a:off x="3904793" y="3167444"/>
            <a:ext cx="1228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 เดือน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7CDFA19-0DD7-6271-C97B-2BC940D97E1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918" y="2539439"/>
            <a:ext cx="1120589" cy="107576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E556A30-93D7-95A2-E2F0-D3E3589C7A3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795" y="2434916"/>
            <a:ext cx="1179234" cy="117923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08CD0BD-F719-C82A-4ABF-27DDC41325D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" y="4850606"/>
            <a:ext cx="1218557" cy="11698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75C8D13-2705-116F-546C-A3C75F0B9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115" y="4527909"/>
            <a:ext cx="868564" cy="95379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5DEEF34-A26D-5062-779A-CA637C314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493" y="5540375"/>
            <a:ext cx="913834" cy="68449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05FD874-76BC-262A-5EC8-94C516D736ED}"/>
              </a:ext>
            </a:extLst>
          </p:cNvPr>
          <p:cNvSpPr txBox="1"/>
          <p:nvPr/>
        </p:nvSpPr>
        <p:spPr>
          <a:xfrm>
            <a:off x="3236470" y="5527766"/>
            <a:ext cx="3850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จนกว่าจะพ้นสภาพจากผู้ประกันตน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772585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42680-F8FA-B1A4-C423-89233D5C8B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8386" y="2292626"/>
            <a:ext cx="11575228" cy="2014331"/>
          </a:xfrm>
        </p:spPr>
        <p:txBody>
          <a:bodyPr>
            <a:noAutofit/>
          </a:bodyPr>
          <a:lstStyle/>
          <a:p>
            <a:r>
              <a:rPr lang="th-TH" sz="7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สิทธิประโยชน์ของข้าราชการที่พ้นจากราชการ</a:t>
            </a:r>
            <a:b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กรณีเกษียณอายุราชการ หรือลาออกจากราชการ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297575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057545-8B94-5007-BD51-34F017016ABE}"/>
              </a:ext>
            </a:extLst>
          </p:cNvPr>
          <p:cNvSpPr txBox="1">
            <a:spLocks/>
          </p:cNvSpPr>
          <p:nvPr/>
        </p:nvSpPr>
        <p:spPr>
          <a:xfrm>
            <a:off x="541776" y="32586"/>
            <a:ext cx="11171582" cy="12589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สิทธิประโยชน์ของข้าราชการที่พ้นจากราชการ</a:t>
            </a:r>
          </a:p>
          <a:p>
            <a:pPr algn="ctr"/>
            <a:r>
              <a:rPr lang="th-TH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กรณีเกษียณอายุราชการ หรือลาออกจากราชการ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45B9B9-A158-715E-2939-38B0C2A70241}"/>
              </a:ext>
            </a:extLst>
          </p:cNvPr>
          <p:cNvSpPr txBox="1"/>
          <p:nvPr/>
        </p:nvSpPr>
        <p:spPr>
          <a:xfrm>
            <a:off x="382562" y="1225689"/>
            <a:ext cx="1166853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เงินตอบแทนความชอบที่ได้รับราชการมา</a:t>
            </a:r>
          </a:p>
          <a:p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</a:t>
            </a:r>
            <a:r>
              <a:rPr lang="th-TH" sz="3600" b="1" dirty="0">
                <a:solidFill>
                  <a:schemeClr val="accent2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1.1 กรณี</a:t>
            </a:r>
            <a:r>
              <a:rPr lang="th-TH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รับบำเหน็จ</a:t>
            </a:r>
            <a:r>
              <a:rPr lang="th-TH" sz="3600" dirty="0">
                <a:solidFill>
                  <a:schemeClr val="accent2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lang="th-TH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- </a:t>
            </a:r>
            <a:r>
              <a:rPr lang="th-TH" sz="3600" b="1" spc="-10" dirty="0">
                <a:solidFill>
                  <a:schemeClr val="accent2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จ่าย</a:t>
            </a:r>
            <a:r>
              <a:rPr lang="th-TH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เงินก้อน</a:t>
            </a:r>
            <a:r>
              <a:rPr lang="th-TH" sz="3600" b="1" spc="-10" dirty="0">
                <a:solidFill>
                  <a:schemeClr val="accent2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ครั้งเดียว</a:t>
            </a:r>
            <a:r>
              <a:rPr lang="th-TH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มีอายุความ 3 ปี</a:t>
            </a:r>
          </a:p>
          <a:p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 </a:t>
            </a:r>
            <a:r>
              <a:rPr lang="th-TH" sz="3600" b="1" dirty="0">
                <a:solidFill>
                  <a:schemeClr val="accent5">
                    <a:lumMod val="75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1.2 กรณีรับบำนาญ - </a:t>
            </a:r>
            <a:r>
              <a:rPr lang="th-TH" sz="3600" b="1" dirty="0">
                <a:solidFill>
                  <a:schemeClr val="accent5">
                    <a:lumMod val="75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จ่ายเป็นรายเดือนจนกว่าจะถึงแก่กรรม มีอายุความ 3 ปี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บำเหน็จดำรงชีพ </a:t>
            </a:r>
            <a:r>
              <a:rPr lang="th-TH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(มีชีวิต)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จะได้รับ </a:t>
            </a: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15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เท่าของเงินบำนาญ ตามช่วงอายุ 3 ช่วง</a:t>
            </a:r>
          </a:p>
          <a:p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 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บำเหน็จตกทอด </a:t>
            </a:r>
            <a:r>
              <a:rPr lang="th-TH" sz="3600" b="1" dirty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(เสียชีวิต)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3600" b="1" spc="2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จะได้รับ </a:t>
            </a:r>
            <a:r>
              <a:rPr lang="th-TH" sz="3600" b="1" spc="2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30</a:t>
            </a:r>
            <a:r>
              <a:rPr lang="th-TH" sz="3600" b="1" spc="2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เท่าของเงินบำนาญ หักด้วยบำเหน็จดำรงชีพ ตามข้อ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2 และหักกรณีกู้เงินบำเหน็จตกทอดค้ำประกัน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การกู้เงิน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บำเหน็จตกทอดค้ำประกัน </a:t>
            </a:r>
            <a:r>
              <a:rPr lang="th-TH" sz="3600" b="1" dirty="0">
                <a:solidFill>
                  <a:schemeClr val="accent2">
                    <a:lumMod val="50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(มีชีวิต)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สิทธิการรักษาพยาบาล (กรณีรับบำนาญ)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6. 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เงินช่วยพิเศษ </a:t>
            </a:r>
            <a:r>
              <a:rPr lang="th-TH" sz="3600" b="1" dirty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(เสียชีวิต) 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- ขอรับค่าทำศพ จะได้รับ 3 เท่าของเงินบำนาญ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7. การขอ</a:t>
            </a:r>
            <a:r>
              <a:rPr lang="th-TH" sz="3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พระราชทานเพลิงศพ </a:t>
            </a:r>
            <a:r>
              <a:rPr lang="th-TH" sz="3600" b="1" dirty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(เสียชีวิต)</a:t>
            </a:r>
            <a:endParaRPr lang="th-TH" sz="3600" b="1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870987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942A1-100E-EA42-6C0B-F921F587B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058" y="172981"/>
            <a:ext cx="8140615" cy="676511"/>
          </a:xfrm>
        </p:spPr>
        <p:txBody>
          <a:bodyPr>
            <a:noAutofit/>
          </a:bodyPr>
          <a:lstStyle/>
          <a:p>
            <a:pPr algn="ctr"/>
            <a:r>
              <a:rPr lang="th-TH" sz="4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การคำนวณรับบำเหน็จบำนาญ</a:t>
            </a:r>
            <a:endParaRPr lang="en-US" sz="4800" dirty="0">
              <a:solidFill>
                <a:schemeClr val="accent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A7E00-AD0B-C9D6-2E1A-5FDE29222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765" y="1080054"/>
            <a:ext cx="11564470" cy="147064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4000" b="1" dirty="0">
                <a:solidFill>
                  <a:schemeClr val="accent2">
                    <a:lumMod val="75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กรณีรับบำเหน็จ </a:t>
            </a:r>
            <a:r>
              <a:rPr lang="th-TH" sz="3200" b="1" spc="-1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เงินตอบแทนความชอบที่ได้รับราชการมา ซึ่งจ่าย</a:t>
            </a:r>
            <a:r>
              <a:rPr lang="th-TH" sz="32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เงินก้อน</a:t>
            </a:r>
            <a:r>
              <a:rPr lang="th-TH" sz="3200" b="1" spc="-1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ครั้งเดียว</a:t>
            </a:r>
            <a:r>
              <a:rPr lang="th-TH" sz="32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มีอายุความ 3 ปี</a:t>
            </a:r>
          </a:p>
          <a:p>
            <a:pPr marL="0" indent="0" algn="ctr">
              <a:buNone/>
            </a:pPr>
            <a:r>
              <a:rPr lang="th-TH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* บำเหน็จ (ปกติ/กบข.) </a:t>
            </a:r>
            <a:r>
              <a:rPr lang="en-US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= </a:t>
            </a: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เงินเดือน</a:t>
            </a:r>
            <a:r>
              <a:rPr lang="en-US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(</a:t>
            </a: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เดือนสุดท้าย</a:t>
            </a:r>
            <a:r>
              <a:rPr lang="en-US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</a:t>
            </a: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en-US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X </a:t>
            </a: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เวลาราชการ</a:t>
            </a:r>
            <a:endParaRPr lang="en-US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D7A91C-D451-10DE-E47B-EE31C8DCEBFC}"/>
              </a:ext>
            </a:extLst>
          </p:cNvPr>
          <p:cNvSpPr txBox="1">
            <a:spLocks/>
          </p:cNvSpPr>
          <p:nvPr/>
        </p:nvSpPr>
        <p:spPr>
          <a:xfrm>
            <a:off x="110500" y="2709730"/>
            <a:ext cx="11971000" cy="401540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h-TH" sz="4000" b="1" dirty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กรณีรับบำนาญ </a:t>
            </a:r>
            <a:r>
              <a:rPr lang="th-TH" sz="32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เงินตอบแทนความชอบที่ได้รับราชการมา ซึ่งจ่ายเป็นรายเดือนจนกว่าจะถึงแก่กรรม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th-TH" sz="32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มีอายุความ 3 ปี</a:t>
            </a:r>
          </a:p>
          <a:p>
            <a:pPr marL="0" marR="0" indent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th-TH" sz="36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1. บำนาญ (ปกติ)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=</a:t>
            </a:r>
            <a:r>
              <a:rPr lang="th-TH" sz="36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เงินเดือน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(</a:t>
            </a:r>
            <a:r>
              <a:rPr lang="th-TH" sz="36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เดือนสุดท้าย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</a:t>
            </a:r>
            <a:r>
              <a:rPr lang="th-TH" sz="36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X</a:t>
            </a:r>
            <a:r>
              <a:rPr lang="th-TH" sz="36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เวลาราชการ (เวลาปกติ+ทวีคูณ) หารด้วย 50</a:t>
            </a:r>
          </a:p>
          <a:p>
            <a:pPr marL="0" marR="0" indent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th-TH" sz="3200" b="1" dirty="0">
                <a:solidFill>
                  <a:srgbClr val="660066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*</a:t>
            </a:r>
            <a:r>
              <a:rPr lang="en-US" sz="3200" b="1" dirty="0">
                <a:solidFill>
                  <a:srgbClr val="660066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* </a:t>
            </a:r>
            <a:r>
              <a:rPr lang="th-TH" sz="3200" b="1" dirty="0">
                <a:solidFill>
                  <a:srgbClr val="660066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เมื่อคำนวณแล้วให้จำกัดจำนวนอย่างสูงไม่เกินเงินเดือน</a:t>
            </a:r>
            <a:r>
              <a:rPr lang="en-US" sz="3200" b="1" dirty="0">
                <a:solidFill>
                  <a:srgbClr val="660066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(</a:t>
            </a:r>
            <a:r>
              <a:rPr lang="th-TH" sz="3200" b="1" dirty="0">
                <a:solidFill>
                  <a:srgbClr val="660066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เดือนสุดท้าย</a:t>
            </a:r>
            <a:r>
              <a:rPr lang="en-US" sz="3200" b="1" dirty="0">
                <a:solidFill>
                  <a:srgbClr val="660066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</a:t>
            </a:r>
            <a:r>
              <a:rPr lang="th-TH" sz="3200" b="1" dirty="0">
                <a:solidFill>
                  <a:srgbClr val="660066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**</a:t>
            </a:r>
          </a:p>
          <a:p>
            <a:pPr marL="0" marR="0" indent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th-TH" sz="33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2. บำนาญ (กบข.) </a:t>
            </a:r>
            <a:r>
              <a:rPr lang="en-US" sz="33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= </a:t>
            </a:r>
            <a:r>
              <a:rPr lang="th-TH" sz="33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เงินเดือนเฉลี่ยหกสิบเดือนสุดท้าย </a:t>
            </a:r>
            <a:r>
              <a:rPr lang="en-US" sz="33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X </a:t>
            </a:r>
            <a:r>
              <a:rPr lang="th-TH" sz="33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เวลาราชการ (เวลาปกติ+ทวีคูณ) หารด้วย 50</a:t>
            </a:r>
          </a:p>
          <a:p>
            <a:pPr marL="0" marR="0" indent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th-TH" sz="32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*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* </a:t>
            </a:r>
            <a:r>
              <a:rPr lang="th-TH" sz="32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เมื่อคำนวณแล้วไม่เกิน 70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%</a:t>
            </a:r>
            <a:r>
              <a:rPr lang="th-TH" sz="32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ของเงินเดือนเฉลี่ยหกสิบเดือนสุดท้าย **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13219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9363D59-3C2C-5A94-6EA0-AEDCF864D6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0714897"/>
              </p:ext>
            </p:extLst>
          </p:nvPr>
        </p:nvGraphicFramePr>
        <p:xfrm>
          <a:off x="155985" y="722559"/>
          <a:ext cx="11880029" cy="5878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258">
                  <a:extLst>
                    <a:ext uri="{9D8B030D-6E8A-4147-A177-3AD203B41FA5}">
                      <a16:colId xmlns:a16="http://schemas.microsoft.com/office/drawing/2014/main" val="270262507"/>
                    </a:ext>
                  </a:extLst>
                </a:gridCol>
                <a:gridCol w="2332258">
                  <a:extLst>
                    <a:ext uri="{9D8B030D-6E8A-4147-A177-3AD203B41FA5}">
                      <a16:colId xmlns:a16="http://schemas.microsoft.com/office/drawing/2014/main" val="1175141760"/>
                    </a:ext>
                  </a:extLst>
                </a:gridCol>
                <a:gridCol w="2332258">
                  <a:extLst>
                    <a:ext uri="{9D8B030D-6E8A-4147-A177-3AD203B41FA5}">
                      <a16:colId xmlns:a16="http://schemas.microsoft.com/office/drawing/2014/main" val="2708772560"/>
                    </a:ext>
                  </a:extLst>
                </a:gridCol>
                <a:gridCol w="2839302">
                  <a:extLst>
                    <a:ext uri="{9D8B030D-6E8A-4147-A177-3AD203B41FA5}">
                      <a16:colId xmlns:a16="http://schemas.microsoft.com/office/drawing/2014/main" val="57039905"/>
                    </a:ext>
                  </a:extLst>
                </a:gridCol>
                <a:gridCol w="2043953">
                  <a:extLst>
                    <a:ext uri="{9D8B030D-6E8A-4147-A177-3AD203B41FA5}">
                      <a16:colId xmlns:a16="http://schemas.microsoft.com/office/drawing/2014/main" val="1007507872"/>
                    </a:ext>
                  </a:extLst>
                </a:gridCol>
              </a:tblGrid>
              <a:tr h="529116"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เหตุออกจากราชการ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อายุราชการ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สิทธิรับบำเหน็จบำนาญ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เงินที่ได้รับ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3053663"/>
                  </a:ext>
                </a:extLst>
              </a:tr>
              <a:tr h="52911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จาก กบข.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จากกระทรวงการคลัง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87386"/>
                  </a:ext>
                </a:extLst>
              </a:tr>
              <a:tr h="529116">
                <a:tc rowSpan="4">
                  <a:txBody>
                    <a:bodyPr/>
                    <a:lstStyle/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ลาออก</a:t>
                      </a:r>
                    </a:p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ให้ออก</a:t>
                      </a:r>
                    </a:p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ปลดออก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ไม่ถึง 10 ปี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14595"/>
                  </a:ext>
                </a:extLst>
              </a:tr>
              <a:tr h="529116"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 ปีขึ้นไป แต่ไม่ถึง 25 ปี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บำเหน็จเท่านั้น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บำเหน็จ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252077"/>
                  </a:ext>
                </a:extLst>
              </a:tr>
              <a:tr h="529116"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 ปีขึ้นไป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เลือกบำนาญ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ประเดิม(ถ้ามี)+ชดเชย+สะสม+สมทบ+ผลประโยชน์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บำนาญ สูตรสมาชิก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827889"/>
                  </a:ext>
                </a:extLst>
              </a:tr>
              <a:tr h="529116"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เลือกบำเหน็จ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บำเหน็จ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106386"/>
                  </a:ext>
                </a:extLst>
              </a:tr>
              <a:tr h="529116">
                <a:tc rowSpan="4">
                  <a:txBody>
                    <a:bodyPr/>
                    <a:lstStyle/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เกษียณ</a:t>
                      </a:r>
                    </a:p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สูงอายุ (50 ปีขึ้นไป)</a:t>
                      </a:r>
                    </a:p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ทุพพลภาพ</a:t>
                      </a:r>
                    </a:p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ทดแทน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ไม่ถึง 1 ปี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609674"/>
                  </a:ext>
                </a:extLst>
              </a:tr>
              <a:tr h="529116"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 ปีขึ้นไป แต่ไม่ถึง 10 ปี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บำเหน็จเท่านั้น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บำเหน็จ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164534"/>
                  </a:ext>
                </a:extLst>
              </a:tr>
              <a:tr h="529116"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 ปีขึ้นไป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เลือกบำนาญ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ประเดิม(ถ้ามี)+ชดเชย+สะสม+สมทบ+ผลประโยชน์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บำนาญ สูตรสมาชิก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115356"/>
                  </a:ext>
                </a:extLst>
              </a:tr>
              <a:tr h="529116"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เลือกบำเหน็จ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บำเหน็จ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0963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618A1F6-E448-419B-DB34-FAF8292BB491}"/>
              </a:ext>
            </a:extLst>
          </p:cNvPr>
          <p:cNvSpPr txBox="1"/>
          <p:nvPr/>
        </p:nvSpPr>
        <p:spPr>
          <a:xfrm>
            <a:off x="2106266" y="76228"/>
            <a:ext cx="81820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rgbClr val="1309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สิทธิประโยชน์และเงินต่างๆ ที่สมาชิกจะได้รับเมื่อพ้นสมาชิกภาพ</a:t>
            </a:r>
            <a:endParaRPr lang="en-US" sz="3600" b="1" dirty="0">
              <a:solidFill>
                <a:srgbClr val="1309D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897325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9363D59-3C2C-5A94-6EA0-AEDCF864D6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2934806"/>
              </p:ext>
            </p:extLst>
          </p:nvPr>
        </p:nvGraphicFramePr>
        <p:xfrm>
          <a:off x="-17929" y="466161"/>
          <a:ext cx="12209929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8098">
                  <a:extLst>
                    <a:ext uri="{9D8B030D-6E8A-4147-A177-3AD203B41FA5}">
                      <a16:colId xmlns:a16="http://schemas.microsoft.com/office/drawing/2014/main" val="270262507"/>
                    </a:ext>
                  </a:extLst>
                </a:gridCol>
                <a:gridCol w="2192769">
                  <a:extLst>
                    <a:ext uri="{9D8B030D-6E8A-4147-A177-3AD203B41FA5}">
                      <a16:colId xmlns:a16="http://schemas.microsoft.com/office/drawing/2014/main" val="1175141760"/>
                    </a:ext>
                  </a:extLst>
                </a:gridCol>
                <a:gridCol w="2260897">
                  <a:extLst>
                    <a:ext uri="{9D8B030D-6E8A-4147-A177-3AD203B41FA5}">
                      <a16:colId xmlns:a16="http://schemas.microsoft.com/office/drawing/2014/main" val="2708772560"/>
                    </a:ext>
                  </a:extLst>
                </a:gridCol>
                <a:gridCol w="2635624">
                  <a:extLst>
                    <a:ext uri="{9D8B030D-6E8A-4147-A177-3AD203B41FA5}">
                      <a16:colId xmlns:a16="http://schemas.microsoft.com/office/drawing/2014/main" val="57039905"/>
                    </a:ext>
                  </a:extLst>
                </a:gridCol>
                <a:gridCol w="2402541">
                  <a:extLst>
                    <a:ext uri="{9D8B030D-6E8A-4147-A177-3AD203B41FA5}">
                      <a16:colId xmlns:a16="http://schemas.microsoft.com/office/drawing/2014/main" val="1007507872"/>
                    </a:ext>
                  </a:extLst>
                </a:gridCol>
              </a:tblGrid>
              <a:tr h="299418"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เหตุออกจากราชการ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อายุราชการ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สิทธิรับบำเหน็จบำนาญ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เงินที่ได้รับ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3053663"/>
                  </a:ext>
                </a:extLst>
              </a:tr>
              <a:tr h="36197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จาก กบข.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จากกระทรวงการคลัง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87386"/>
                  </a:ext>
                </a:extLst>
              </a:tr>
              <a:tr h="450025">
                <a:tc rowSpan="2">
                  <a:txBody>
                    <a:bodyPr/>
                    <a:lstStyle/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เสียชีวิต(ปกติ)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ไม่ถึง 1 ปี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6220785"/>
                  </a:ext>
                </a:extLst>
              </a:tr>
              <a:tr h="450025">
                <a:tc vMerge="1">
                  <a:txBody>
                    <a:bodyPr/>
                    <a:lstStyle/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เสียชีวิต(ปกติ)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 ปีขึ้นไป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บำเหน็จตกทอดเท่านั้น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บำเหน็จตกทอด</a:t>
                      </a:r>
                    </a:p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(เงินเดือนเดือนสุดท้าย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</a:t>
                      </a: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เวลาราชการ)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26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เสียชีวิตเพราะประพฤติชั่วอย่างร้ายแรง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391370"/>
                  </a:ext>
                </a:extLst>
              </a:tr>
              <a:tr h="138053">
                <a:tc>
                  <a:txBody>
                    <a:bodyPr/>
                    <a:lstStyle/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ไล่ออก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6400421"/>
                  </a:ext>
                </a:extLst>
              </a:tr>
              <a:tr h="229493">
                <a:tc gridSpan="2">
                  <a:txBody>
                    <a:bodyPr/>
                    <a:lstStyle/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ออกรับเบี้ยหวัด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เบี้ยหวัด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214950"/>
                  </a:ext>
                </a:extLst>
              </a:tr>
              <a:tr h="0">
                <a:tc rowSpan="2" gridSpan="2">
                  <a:txBody>
                    <a:bodyPr/>
                    <a:lstStyle/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ย้ายประเภทรับเบี้ยหวัดเป็นรับบำเหน็จบำนาญ (ต่อเนื่องจากออกรับเบี้ยหวัด)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เลือกบำนาญ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ประเดิม(ถ้ามี)+ชดเชย+ผลประโยชน์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บำนาญ สูตรสมาชิก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988010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เลือกบำเหน็จ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บำเหน็จ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24166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342900" indent="-342900" algn="l">
                        <a:buFont typeface="Wingdings 2" panose="05020102010507070707" pitchFamily="18" charset="2"/>
                        <a:buChar char="R"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โอนไปหน่วยงานของรัฐที่ไม่ใช่ประเภทข้าราชการตามพระราชบัญญัติกองทุนบำเหน็จบำนาญข้าราชการ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สะสม+สมทบ+ผลประโยชน์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</a:t>
                      </a:r>
                      <a:endParaRPr lang="en-U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3745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618A1F6-E448-419B-DB34-FAF8292BB491}"/>
              </a:ext>
            </a:extLst>
          </p:cNvPr>
          <p:cNvSpPr txBox="1"/>
          <p:nvPr/>
        </p:nvSpPr>
        <p:spPr>
          <a:xfrm>
            <a:off x="1649505" y="-32273"/>
            <a:ext cx="8875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1309D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สิทธิประโยชน์และเงินต่างๆ ที่สมาชิกจะได้รับเมื่อพ้นสมาชิกภาพ (ต่อ)</a:t>
            </a:r>
            <a:endParaRPr lang="en-US" sz="3200" b="1" dirty="0">
              <a:solidFill>
                <a:srgbClr val="1309D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97079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66801DD-F954-0B04-E171-6AE947C71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391080"/>
              </p:ext>
            </p:extLst>
          </p:nvPr>
        </p:nvGraphicFramePr>
        <p:xfrm>
          <a:off x="480508" y="650837"/>
          <a:ext cx="11230984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5492">
                  <a:extLst>
                    <a:ext uri="{9D8B030D-6E8A-4147-A177-3AD203B41FA5}">
                      <a16:colId xmlns:a16="http://schemas.microsoft.com/office/drawing/2014/main" val="3285331153"/>
                    </a:ext>
                  </a:extLst>
                </a:gridCol>
                <a:gridCol w="5615492">
                  <a:extLst>
                    <a:ext uri="{9D8B030D-6E8A-4147-A177-3AD203B41FA5}">
                      <a16:colId xmlns:a16="http://schemas.microsoft.com/office/drawing/2014/main" val="2988928636"/>
                    </a:ext>
                  </a:extLst>
                </a:gridCol>
              </a:tblGrid>
              <a:tr h="661595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54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5400" dirty="0">
                          <a:solidFill>
                            <a:srgbClr val="2357C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9244060"/>
                  </a:ext>
                </a:extLst>
              </a:tr>
              <a:tr h="4641925">
                <a:tc>
                  <a:txBody>
                    <a:bodyPr/>
                    <a:lstStyle/>
                    <a:p>
                      <a:pPr algn="l"/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ระเบียบสำนักนายกรัฐมนตรีว่าด้วยการลาของข้าราชการ พ.ศ. 2555</a:t>
                      </a:r>
                    </a:p>
                    <a:p>
                      <a:pPr algn="l"/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พระราชกฤษฎีกาการจ่ายเงินเดือน เงินปี บำเหน็จ บำนาญ และเงินอื่นในลักษณะเดียวกัน พ.ศ. 2535 และที่แก้ไขเพิ่มเติม (ฉบับที่ 3) พ.ศ. 2539, (ฉบับที่ 5) พ.ศ. 2555</a:t>
                      </a:r>
                    </a:p>
                    <a:p>
                      <a:pPr algn="l"/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กฎ ก.พ. ว่าด้วยการเลื่อนเงินเดือน พ.ศ. 2552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600" b="1" dirty="0">
                          <a:solidFill>
                            <a:srgbClr val="2357CB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ประกาศคณะกรรมการบริหารพนักงานราชการ เรื่อง สิทธิประโยชน์ของพนักงานราชการ พ.ศ. 2554, (ฉบับที่ 2) พ.ศ. 2560</a:t>
                      </a:r>
                      <a:endParaRPr lang="en-US" sz="3600" b="1" dirty="0">
                        <a:solidFill>
                          <a:srgbClr val="2357CB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7477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01740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E6958-CBF2-3ABD-BB65-4169F4002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159" y="147019"/>
            <a:ext cx="10951682" cy="605071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เหตุแห่งการพ้นสมาชิกภาพ กบข.</a:t>
            </a:r>
            <a:endParaRPr lang="en-US" sz="4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3692962-B95C-4173-3A3F-E3798C1C91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5070160"/>
              </p:ext>
            </p:extLst>
          </p:nvPr>
        </p:nvGraphicFramePr>
        <p:xfrm>
          <a:off x="249218" y="752090"/>
          <a:ext cx="11693563" cy="6080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7144">
                  <a:extLst>
                    <a:ext uri="{9D8B030D-6E8A-4147-A177-3AD203B41FA5}">
                      <a16:colId xmlns:a16="http://schemas.microsoft.com/office/drawing/2014/main" val="1943062298"/>
                    </a:ext>
                  </a:extLst>
                </a:gridCol>
                <a:gridCol w="8326419">
                  <a:extLst>
                    <a:ext uri="{9D8B030D-6E8A-4147-A177-3AD203B41FA5}">
                      <a16:colId xmlns:a16="http://schemas.microsoft.com/office/drawing/2014/main" val="2296399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เหตุแห่งการพ้นสมาชิกภาพ</a:t>
                      </a:r>
                      <a:endParaRPr lang="en-US" sz="3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ความหมาย</a:t>
                      </a:r>
                      <a:endParaRPr lang="en-US" sz="32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554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เกษียณอายุราชการ</a:t>
                      </a:r>
                      <a:endParaRPr lang="en-US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2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สมาชิกที่ออกจากราชการเมื่อมีอายุครบ 60 ปีบริบูรณ์</a:t>
                      </a:r>
                      <a:endParaRPr lang="en-US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283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เสียชีวิต</a:t>
                      </a:r>
                      <a:endParaRPr lang="en-US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2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สมาชิกที่เสียชีวิตระหว่างรับราชการ</a:t>
                      </a:r>
                      <a:endParaRPr lang="en-US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896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ทุพพลภาพ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สมาชิกที่ออกจากราชการ เพราะเจ็บป่วยทุพพลภาพ ซึ่งแพทย์ที่ทางราชการรับรองได้ตรวจและแสดงความเห็นว่าไม่สามารถที่จะรับราชการในตำแหน่งหน้าที่ซึ่งปฏิบัติอยู่นั้นต่อไปได้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4612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ทดแทน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สมาชิกที่ออกจากราชการ เพราะทางราชการเลิกหรือยุบตำแหน่ง หรือมีคำสั่งให้ออกโดยไม่มีความผิดหรือทหารซึ่งออกจากกองหนุนเบี้ยหวัด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495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สูงอายุ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สมาชิกที่ลาออกจากราชการเมื่อมีอายุครบ 50 ปีบริบูรณ์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582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ลาออก</a:t>
                      </a:r>
                      <a:endParaRPr lang="en-US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2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สมาชิกที่ประสงค์ลาออกจากราชการ โดยส่วนราชการต้นสังกัดอนุมัติ</a:t>
                      </a:r>
                      <a:endParaRPr lang="en-US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166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1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 ให้ออก</a:t>
                      </a:r>
                      <a:endParaRPr lang="en-US" sz="31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1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สมาชิกที่ออกจากราชการโดยส่วนราชการต้นสังกัดให้ออก</a:t>
                      </a:r>
                      <a:endParaRPr lang="en-US" sz="31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6577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05838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E6958-CBF2-3ABD-BB65-4169F4002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159" y="0"/>
            <a:ext cx="10951682" cy="605071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เหตุแห่งการพ้นสมาชิกภาพ กบข. (ต่อ)</a:t>
            </a:r>
            <a:endParaRPr lang="en-US" sz="4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3692962-B95C-4173-3A3F-E3798C1C91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9331348"/>
              </p:ext>
            </p:extLst>
          </p:nvPr>
        </p:nvGraphicFramePr>
        <p:xfrm>
          <a:off x="0" y="605071"/>
          <a:ext cx="1219200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3209">
                  <a:extLst>
                    <a:ext uri="{9D8B030D-6E8A-4147-A177-3AD203B41FA5}">
                      <a16:colId xmlns:a16="http://schemas.microsoft.com/office/drawing/2014/main" val="1943062298"/>
                    </a:ext>
                  </a:extLst>
                </a:gridCol>
                <a:gridCol w="8028791">
                  <a:extLst>
                    <a:ext uri="{9D8B030D-6E8A-4147-A177-3AD203B41FA5}">
                      <a16:colId xmlns:a16="http://schemas.microsoft.com/office/drawing/2014/main" val="2296399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1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เหตุแห่งการพ้นสมาชิกภาพ</a:t>
                      </a:r>
                      <a:endParaRPr lang="en-US" sz="31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1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ความหมาย</a:t>
                      </a:r>
                      <a:endParaRPr lang="en-US" sz="31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554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1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8. ปลดออก</a:t>
                      </a:r>
                      <a:endParaRPr lang="en-US" sz="31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1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สมาชิกที่ออกจากราชการโดยส่วนราชการต้นสังกัดให้ออก ซึ่งเป็นโทษทางวินัย</a:t>
                      </a:r>
                      <a:endParaRPr lang="en-US" sz="31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896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1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 ไล่ออก</a:t>
                      </a:r>
                      <a:endParaRPr lang="en-US" sz="31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1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สมาชิกที่ออกจากราชการโดยส่วนราชการต้นสังกัดไล่ออก เนื่องจากมีความผิดทางวินัยร้ายแรง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4612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1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10. โอนไปหน่วยงานของรัฐที่ไม่ใช่ประเภทข้าราชการตาม พ.ร.บ. กบข.</a:t>
                      </a:r>
                      <a:endParaRPr lang="en-US" sz="31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1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สมาชิกที่โอนไปยังหน่วยงานของรัฐที่ไม่ใช่ข้าราชการตามมาตรา 3 แห่ง พ.ร.บ. กบข.</a:t>
                      </a:r>
                      <a:endParaRPr lang="en-US" sz="31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495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1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 ออกรับเบี้ยหวัด</a:t>
                      </a:r>
                      <a:endParaRPr lang="en-US" sz="31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1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สมาชิกที่เป็นข้าราชการทหาร (ชาย) ที่ยังไม่พ้นเกณฑ์กองหนุนเมื่อออกจากทหารกองประจำการภายใต้เงื่อนไขและเงื่อนเวลาที่ข้อบังคับ กห. ว่าด้วยเบี้ยหวัด พ.ศ. 2495 กำหนดไว้</a:t>
                      </a:r>
                      <a:endParaRPr lang="en-US" sz="31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5820122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D79E75A7-3A5C-CD81-DD53-AAF975146777}"/>
              </a:ext>
            </a:extLst>
          </p:cNvPr>
          <p:cNvSpPr txBox="1">
            <a:spLocks/>
          </p:cNvSpPr>
          <p:nvPr/>
        </p:nvSpPr>
        <p:spPr>
          <a:xfrm>
            <a:off x="313764" y="5899624"/>
            <a:ext cx="11564471" cy="89382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หมายเหตุ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en-US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สมาชิกที่รับราชการอยู่ก่อนวันที่ 27 มีนาคม 2540 และเลือกไม่สะสมเงินเข้ากองทุน เมื่อพ้นสมาชิกภาพและเลือกรับบำนาญจะได้เงินชดเชย </a:t>
            </a:r>
          </a:p>
          <a:p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เงินประเดิม (ถ้ามี) และผลประโยชน์ของเงินดังกล่าวจาก กบข. สมาชิก เลือกรับบำเหน็จจะได้เพียงเงินบำเหน็จจากกรมบัญชีกลาง</a:t>
            </a:r>
            <a:endParaRPr lang="en-US" sz="24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906216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A55230-2BFF-1808-F798-F3055F3F8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478" y="908608"/>
            <a:ext cx="11317044" cy="57677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- เงินประเดิม คือ เงินที่ภาครัฐนำส่งเข้าบัญชีสมาชิก กบข. ที่เป็นข้าราชการอยู่ก่อนวันที่ 27 มีนาคม 2540 เพื่อชดเชยเงินบำนาญที่ลดลง ทั้งนี้ สมาชิก กบข. จะมีสิทธิขอรับเงินประเดิมได้เมื่อสิ้นสุดสมาชิกภาพและต้องเป็นผู้ที่มีสิทธิรับและเลือกรับบำนาญเท่านั้น</a:t>
            </a:r>
          </a:p>
          <a:p>
            <a:pPr marL="0" indent="0"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- เงินชดเชย คือ เงินที่ภาครัฐนำส่งเข้ากองทุนเป็นประจำทุกเดือน โดยจ่ายเพิ่มให้แก่สมาชิก กบข. เพื่อชดเชยสูตรบำนาญที่เปลี่ยนแปลงไป ซึ่งขณะนี้อยู่ในอัตรา 2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ของเงินเดือนสมาชิก ทั้งนี้สมาชิก กบข. จะมีสิทธิได้รับเงินชดเชยต่อเมื่อสิ้นสุดสมาชิกภาพและเลือกรับบำนาญเท่านั้น</a:t>
            </a:r>
          </a:p>
          <a:p>
            <a:pPr marL="0" indent="0"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เงินสะสม คือ เงินที่สมาชิกสะสมเข้ากองทุนเป็นประจำทุกเดือน ซึ่งขณะนี้อยู่ในอัตรา 3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 </a:t>
            </a:r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ของเงินเดือนสมาชิก</a:t>
            </a:r>
          </a:p>
          <a:p>
            <a:pPr marL="0" indent="0"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- เงินสะสมส่วนเพิ่ม คือ เงินที่สมาชิกแจ้งความประสงค์สะสมเพิ่มจากอัตราปกติที่กำหนดไว้ โดยสมาชิกสามารถส่งเงินสะสมส่วนเพิ่มได้ในอัตราไม่เกิน 12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ของเงินเดือน เมื่อรวมกับเงินสะสมเดิมตามอัตราที่กำหนดในกฎกระทรวงแล้วต้องไม่เกิน 15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ของเงินเดือน แต่ภาครัฐยังคงสมทบเงินในอัตรา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เท่าเดิม</a:t>
            </a:r>
          </a:p>
          <a:p>
            <a:pPr marL="0" indent="0">
              <a:buNone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- เงินสมทบ คือ เงินที่ภาครัฐสมทบเข้ากองทุนให้สมาชิก กบข. ที่สะสมเงินเข้ากองทุนเป็นประจำทุกเดือน ซึ่งขณะนี้อยู่ในอัตรา 3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% </a:t>
            </a:r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ของเงินเดือนสมาชิก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4336CF-53F7-E7D9-E64D-2702557DC720}"/>
              </a:ext>
            </a:extLst>
          </p:cNvPr>
          <p:cNvSpPr txBox="1"/>
          <p:nvPr/>
        </p:nvSpPr>
        <p:spPr>
          <a:xfrm>
            <a:off x="4098664" y="181595"/>
            <a:ext cx="3571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นิยาม/ความหมาย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005546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83BC6ED-3E6C-733E-13EC-9D8682D20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842" y="0"/>
            <a:ext cx="10206316" cy="583668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การรับบำเหน็จดำรงชีพ</a:t>
            </a:r>
            <a:endParaRPr lang="en-US" sz="4000" dirty="0">
              <a:solidFill>
                <a:schemeClr val="accent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FB36DA-2F78-879E-59C6-258F48F75FA4}"/>
              </a:ext>
            </a:extLst>
          </p:cNvPr>
          <p:cNvSpPr txBox="1"/>
          <p:nvPr/>
        </p:nvSpPr>
        <p:spPr>
          <a:xfrm>
            <a:off x="1404730" y="492226"/>
            <a:ext cx="938253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2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บำเหน็จดำรงชีพ  จะได้รับ 15 เท่าของเงินบำนาญ </a:t>
            </a:r>
            <a:r>
              <a:rPr lang="th-TH" sz="32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โดย</a:t>
            </a:r>
            <a:r>
              <a:rPr lang="th-TH" sz="32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แบ่งเป็น 3 ช่วงอายุ ดังนี้</a:t>
            </a:r>
          </a:p>
          <a:p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- </a:t>
            </a:r>
            <a:r>
              <a:rPr lang="th-TH" sz="3200" b="1" dirty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อายุ 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60</a:t>
            </a:r>
            <a:r>
              <a:rPr lang="th-TH" sz="3200" b="1" dirty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ปี   ไม่เกิน  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200</a:t>
            </a:r>
            <a:r>
              <a:rPr lang="th-TH" sz="3200" b="1" dirty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,000 บาท</a:t>
            </a:r>
            <a:endParaRPr lang="en-US" sz="3200" b="1" dirty="0">
              <a:solidFill>
                <a:srgbClr val="FF0000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r>
              <a:rPr lang="th-TH" sz="3200" b="1" dirty="0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- </a:t>
            </a:r>
            <a:r>
              <a:rPr lang="th-TH" sz="3200" b="1" dirty="0">
                <a:solidFill>
                  <a:schemeClr val="accent4">
                    <a:lumMod val="75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อายุ </a:t>
            </a:r>
            <a:r>
              <a:rPr lang="th-TH" sz="3200" b="1" dirty="0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65</a:t>
            </a:r>
            <a:r>
              <a:rPr lang="th-TH" sz="3200" b="1" dirty="0">
                <a:solidFill>
                  <a:schemeClr val="accent4">
                    <a:lumMod val="75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ปี   ไม่เกิน  </a:t>
            </a:r>
            <a:r>
              <a:rPr lang="th-TH" sz="3200" b="1" dirty="0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200</a:t>
            </a:r>
            <a:r>
              <a:rPr lang="th-TH" sz="3200" b="1" dirty="0">
                <a:solidFill>
                  <a:schemeClr val="accent4">
                    <a:lumMod val="75000"/>
                  </a:schemeClr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,000 บาท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- </a:t>
            </a:r>
            <a:r>
              <a:rPr lang="th-TH" sz="32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อายุ </a:t>
            </a:r>
            <a:r>
              <a:rPr lang="th-TH" sz="32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70</a:t>
            </a:r>
            <a:r>
              <a:rPr lang="th-TH" sz="32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ปี   ไม่เกิน  100,000 บาท</a:t>
            </a:r>
            <a:endParaRPr lang="en-US" sz="3200" b="1" dirty="0"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A5537E5-0E2C-AC01-C680-5955C98C1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094749"/>
              </p:ext>
            </p:extLst>
          </p:nvPr>
        </p:nvGraphicFramePr>
        <p:xfrm>
          <a:off x="231912" y="2462886"/>
          <a:ext cx="11728176" cy="43639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6869">
                  <a:extLst>
                    <a:ext uri="{9D8B030D-6E8A-4147-A177-3AD203B41FA5}">
                      <a16:colId xmlns:a16="http://schemas.microsoft.com/office/drawing/2014/main" val="789786604"/>
                    </a:ext>
                  </a:extLst>
                </a:gridCol>
                <a:gridCol w="1725339">
                  <a:extLst>
                    <a:ext uri="{9D8B030D-6E8A-4147-A177-3AD203B41FA5}">
                      <a16:colId xmlns:a16="http://schemas.microsoft.com/office/drawing/2014/main" val="3135886191"/>
                    </a:ext>
                  </a:extLst>
                </a:gridCol>
                <a:gridCol w="2628163">
                  <a:extLst>
                    <a:ext uri="{9D8B030D-6E8A-4147-A177-3AD203B41FA5}">
                      <a16:colId xmlns:a16="http://schemas.microsoft.com/office/drawing/2014/main" val="2019174432"/>
                    </a:ext>
                  </a:extLst>
                </a:gridCol>
                <a:gridCol w="2628163">
                  <a:extLst>
                    <a:ext uri="{9D8B030D-6E8A-4147-A177-3AD203B41FA5}">
                      <a16:colId xmlns:a16="http://schemas.microsoft.com/office/drawing/2014/main" val="639708859"/>
                    </a:ext>
                  </a:extLst>
                </a:gridCol>
                <a:gridCol w="2299642">
                  <a:extLst>
                    <a:ext uri="{9D8B030D-6E8A-4147-A177-3AD203B41FA5}">
                      <a16:colId xmlns:a16="http://schemas.microsoft.com/office/drawing/2014/main" val="2227154894"/>
                    </a:ext>
                  </a:extLst>
                </a:gridCol>
              </a:tblGrid>
              <a:tr h="366714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บำนาญ</a:t>
                      </a:r>
                      <a:endParaRPr lang="en-US" sz="3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(ไม่รวม ช.ค.บ.)</a:t>
                      </a:r>
                      <a:endParaRPr lang="en-US" sz="3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 15 เท่าของบำนาญ</a:t>
                      </a:r>
                      <a:endParaRPr lang="en-US" sz="3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การรับบำเหน็จดำรงชีพ</a:t>
                      </a:r>
                      <a:endParaRPr lang="en-US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757973"/>
                  </a:ext>
                </a:extLst>
              </a:tr>
              <a:tr h="7334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รับพร้อมบำนาญ</a:t>
                      </a:r>
                      <a:endParaRPr lang="en-US" sz="3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ครั้งแรก</a:t>
                      </a:r>
                      <a:endParaRPr lang="en-US" sz="3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รับเมื่ออายุครบ </a:t>
                      </a:r>
                      <a:endParaRPr lang="en-US" sz="3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65 ปีบริบูรณ์</a:t>
                      </a:r>
                      <a:endParaRPr lang="en-US" sz="3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รับเมื่ออายุครบ </a:t>
                      </a:r>
                      <a:endParaRPr lang="en-US" sz="3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70 ปีบริบูรณ์</a:t>
                      </a:r>
                      <a:endParaRPr lang="en-US" sz="3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2727519"/>
                  </a:ext>
                </a:extLst>
              </a:tr>
              <a:tr h="3667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1337970"/>
                  </a:ext>
                </a:extLst>
              </a:tr>
              <a:tr h="3667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33,334</a:t>
                      </a:r>
                      <a:endParaRPr lang="en-US" sz="31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500,010</a:t>
                      </a:r>
                      <a:endParaRPr lang="en-US" sz="31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200,000</a:t>
                      </a:r>
                      <a:endParaRPr lang="en-US" sz="31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200,000</a:t>
                      </a:r>
                      <a:endParaRPr lang="en-US" sz="31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100,000</a:t>
                      </a:r>
                      <a:endParaRPr lang="en-US" sz="31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61534072"/>
                  </a:ext>
                </a:extLst>
              </a:tr>
              <a:tr h="3667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450,000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3870188"/>
                  </a:ext>
                </a:extLst>
              </a:tr>
              <a:tr h="3667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13,400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201,000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200,000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2302106"/>
                  </a:ext>
                </a:extLst>
              </a:tr>
              <a:tr h="3667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195,000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195,000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1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31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8584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0431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7ED94-30A6-509E-4BBF-470327EF1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666" y="2678654"/>
            <a:ext cx="8596668" cy="139849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จบการนำเสนอ</a:t>
            </a:r>
            <a:endParaRPr lang="en-US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03922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3F330EDB-A903-9532-4FD9-0B2565750C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892603"/>
              </p:ext>
            </p:extLst>
          </p:nvPr>
        </p:nvGraphicFramePr>
        <p:xfrm>
          <a:off x="172122" y="259980"/>
          <a:ext cx="11847756" cy="600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88711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5659045">
                  <a:extLst>
                    <a:ext uri="{9D8B030D-6E8A-4147-A177-3AD203B41FA5}">
                      <a16:colId xmlns:a16="http://schemas.microsoft.com/office/drawing/2014/main" val="7140251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6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 (11 ประเภท)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6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 (6 ประเภท)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099781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ประเภทการลา</a:t>
                      </a:r>
                      <a:endParaRPr lang="en-US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3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การลาป่วย*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2. การลาคลอดบุตร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3. การลาไปช่วยเหลือภริยาที่คลอดบุตร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การลากิจส่วนตัว*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การลาพักผ่อน*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6. การลาอุปสมบทหรือการลาไปประกอบพิธีฮัจญ์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7. การลาเข้ารับการตรวจเลือกหรือเข้ารับการเตรียมพล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8. การลาไปศึกษา ฝึกอบรม ปฏิบัติการวิจัย หรือดูงาน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9. การลาไปปฏิบัติงานในองค์การระหว่างประเทศ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10. การลาติดตามคู่สมรส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11. การลาไปฟื้นฟูสมรรถภาพด้านอาชีพ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1. การลาป่วย*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2. การลาคลอดบุตร</a:t>
                      </a:r>
                    </a:p>
                    <a:p>
                      <a:endParaRPr lang="th-TH" sz="2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3. การลากิจส่วนตัว*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การลาพักผ่อน*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5. การลาเพื่อไปอุปสมบทหรือประกอบพิธีฮัจญ์</a:t>
                      </a:r>
                    </a:p>
                    <a:p>
                      <a:r>
                        <a:rPr lang="th-TH" sz="2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6. การลาเพื่อรับราชการทหารในการเรียกพลเพื่อตรวจสอบ เพื่อฝึกวิชาทหารเข้ารับการระดมพล หรือเพื่อทดลองความพรั่งพร้อมตามกฎหมายว่าด้วยการรับราชการทหาร</a:t>
                      </a:r>
                    </a:p>
                    <a:p>
                      <a:endParaRPr lang="en-US" sz="28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C5100D7-7205-7661-73CD-66A51C8D7130}"/>
              </a:ext>
            </a:extLst>
          </p:cNvPr>
          <p:cNvSpPr txBox="1"/>
          <p:nvPr/>
        </p:nvSpPr>
        <p:spPr>
          <a:xfrm>
            <a:off x="1506071" y="6305772"/>
            <a:ext cx="10513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*ประเภทการลาที่บุคลากรสามารถใช้ระบบการลาออนไลน์ได้ตามระเบียบฯ ว่าด้วยการลา ข้อ 12 วรรคสอง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46413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A969E09-5D1C-738C-BFE3-CD37BC9DC5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663268"/>
              </p:ext>
            </p:extLst>
          </p:nvPr>
        </p:nvGraphicFramePr>
        <p:xfrm>
          <a:off x="284921" y="723569"/>
          <a:ext cx="11622158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1079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5811079">
                  <a:extLst>
                    <a:ext uri="{9D8B030D-6E8A-4147-A177-3AD203B41FA5}">
                      <a16:colId xmlns:a16="http://schemas.microsoft.com/office/drawing/2014/main" val="3592044242"/>
                    </a:ext>
                  </a:extLst>
                </a:gridCol>
              </a:tblGrid>
              <a:tr h="4290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099781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th-TH" sz="40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การลาป่วย</a:t>
                      </a:r>
                      <a:endParaRPr lang="en-US" sz="4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1.</a:t>
                      </a:r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การลาป่วยตั้งแต่ 30 วันขึ้นไป ต้องมีใบรับรองแพทย์ซึ่งเป็นผู้ได้ขึ้นทะเบียนฯ แนบไปกับใบลาด้วย</a:t>
                      </a:r>
                    </a:p>
                    <a:p>
                      <a:r>
                        <a:rPr lang="th-TH" sz="32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2.</a:t>
                      </a:r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การลาป่วยไม่ถึง 30 วัน ไม่ว่าเป็นการลาครั้งเดียว หรือหลายครั้งติดต่อกัน ถ้าผู้มีอำนาจอนุญาต เห็นสมควรจะสั่งให้มีใบรับรองแพทย์ตามข้อ 1 หรือสั่งให้ผู้ลาไปรับการตรวจจากแพทย์ของทางราชการ เพื่อประกอบการพิจารณาอนุญาตก็ได้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การลาป่วย มีสิทธิลาป่วยได้เท่าที่ป่วยจริงโดยนับแต่วันทำการ การลาป่วยตั้งแต่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วันทำการขึ้นไป ผู้มีอำนาจอนุญาตอาจสั่งให้มีใบรับรองแพทย์จากสถานพยาบาลที่ทางราชการรับรองประกอบการลา หรือประกอบการพิจารณาอนุญาตก็ได้</a:t>
                      </a:r>
                    </a:p>
                    <a:p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9DCA38A-459B-38E5-9ECA-EB863DE2A7C6}"/>
              </a:ext>
            </a:extLst>
          </p:cNvPr>
          <p:cNvSpPr txBox="1"/>
          <p:nvPr/>
        </p:nvSpPr>
        <p:spPr>
          <a:xfrm>
            <a:off x="903643" y="5981252"/>
            <a:ext cx="10564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** ในครึ่งปีงบประมาณนั้น ลาป่วย และลากิจส่วนตัว นับรวมกัน โดยลาไม่เกิน 23 วัน **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38378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0E94F89-2BA4-A2DF-FEEA-961B29F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943327"/>
              </p:ext>
            </p:extLst>
          </p:nvPr>
        </p:nvGraphicFramePr>
        <p:xfrm>
          <a:off x="304800" y="1143736"/>
          <a:ext cx="11575774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1200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5784574">
                  <a:extLst>
                    <a:ext uri="{9D8B030D-6E8A-4147-A177-3AD203B41FA5}">
                      <a16:colId xmlns:a16="http://schemas.microsoft.com/office/drawing/2014/main" val="3592044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8449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การลาป่วย</a:t>
                      </a:r>
                      <a:endParaRPr lang="en-US" sz="3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การลาป่วย กำหนดให้มีสิทธิได้รับเงินเดือนในปีงบประมาณหนึ่งได้ไม่เกิน 60 วันทำการ ขยายเวลาได้อีก 60 วันทำการ รวมแล้วต้องไม่เกิน 120 วันทำการ (ส่วนใหญ่เป็นการลาป่วยที่มีความจำเป็น ต้องพักรักษาตัวเป็นเวลานานตามแพทย์สั่ง) หากเกิน 120 วันทำการ จะไม่ได้รับเงินเดือน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การลาป่วย ให้ได้รับค่าตอบแทนระหว่างลาได้ปีหนึ่งไม่เกิน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578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0E94F89-2BA4-A2DF-FEEA-961B29F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831167"/>
              </p:ext>
            </p:extLst>
          </p:nvPr>
        </p:nvGraphicFramePr>
        <p:xfrm>
          <a:off x="308113" y="822960"/>
          <a:ext cx="11575774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1200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5784574">
                  <a:extLst>
                    <a:ext uri="{9D8B030D-6E8A-4147-A177-3AD203B41FA5}">
                      <a16:colId xmlns:a16="http://schemas.microsoft.com/office/drawing/2014/main" val="3592044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8449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การลาคลอดบุตร</a:t>
                      </a:r>
                      <a:endParaRPr lang="en-US" sz="3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มีสิทธิลาคลอดบุตรครั้งหนึ่งได้ 90 วัน จะลาในวันที่คลอด ก่อน หรือหลังคลอดก็ได้ แต่รวมแล้วไม่เกินระยะเวลา 90 วัน (นับต่อเนื่องรวมวันหยุดราชการ) 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มีสิทธิลาคลอดบุตรได้ </a:t>
                      </a:r>
                      <a:r>
                        <a:rPr lang="en-US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90 </a:t>
                      </a: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การลาคลอดบุตร ให้ได้รับค่าตอบแทนระหว่างลาได้ไม่เกิน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45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การลาไปช่วยเหลือภริยาที่คลอดบุตร</a:t>
                      </a:r>
                      <a:endParaRPr lang="en-US" sz="3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242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</a:t>
                      </a: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ต้องเป็นภริยาที่ชอบด้วยกฎหมาย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ลาได้ครั้งหนึ่งติดต่อกันได้ไม่เกิน 15 วันทำการ 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ไม่มีสิทธิ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8110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133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0E94F89-2BA4-A2DF-FEEA-961B29F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591949"/>
              </p:ext>
            </p:extLst>
          </p:nvPr>
        </p:nvGraphicFramePr>
        <p:xfrm>
          <a:off x="308113" y="1036159"/>
          <a:ext cx="11575774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1200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5784574">
                  <a:extLst>
                    <a:ext uri="{9D8B030D-6E8A-4147-A177-3AD203B41FA5}">
                      <a16:colId xmlns:a16="http://schemas.microsoft.com/office/drawing/2014/main" val="3592044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8449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การลากิจส่วนตัว</a:t>
                      </a:r>
                      <a:endParaRPr lang="en-US" sz="3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</a:t>
                      </a: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ปีที่เริ่มรับราชการลากิจส่วนตัวได้ไม่เกิน 15 วันทำการ โดยให้ได้รับเงินเดือนระหว่างลา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ปีต่อไปลาได้ไม่เกิน 45 วันทำการ โดยให้ได้รับเงินเดือนระหว่างลา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การลากิจส่วนตัวเพื่อเลี้ยงดูบุตร จะต้องลาต่อเนื่องจากการลาคลอดบุตรได้ไม่เกิน 150 วันทำการ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ลากิจส่วนตัว </a:t>
                      </a: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ให้ได้รับค่าตอบแทนระหว่างลาได้ปีหนึ่งไม่เกิน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วันทำการ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8CECA84-07D7-EF5A-4653-6C5324981C3A}"/>
              </a:ext>
            </a:extLst>
          </p:cNvPr>
          <p:cNvSpPr txBox="1"/>
          <p:nvPr/>
        </p:nvSpPr>
        <p:spPr>
          <a:xfrm>
            <a:off x="903643" y="6131859"/>
            <a:ext cx="10564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** ในครึ่งปีงบประมาณนั้น ลาป่วย และลากิจส่วนตัว นับรวมกัน โดยลาไม่เกิน 23 วัน **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72742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0E94F89-2BA4-A2DF-FEEA-961B29FEFE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150751"/>
              </p:ext>
            </p:extLst>
          </p:nvPr>
        </p:nvGraphicFramePr>
        <p:xfrm>
          <a:off x="291548" y="216085"/>
          <a:ext cx="11575774" cy="643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1200">
                  <a:extLst>
                    <a:ext uri="{9D8B030D-6E8A-4147-A177-3AD203B41FA5}">
                      <a16:colId xmlns:a16="http://schemas.microsoft.com/office/drawing/2014/main" val="2787470349"/>
                    </a:ext>
                  </a:extLst>
                </a:gridCol>
                <a:gridCol w="5784574">
                  <a:extLst>
                    <a:ext uri="{9D8B030D-6E8A-4147-A177-3AD203B41FA5}">
                      <a16:colId xmlns:a16="http://schemas.microsoft.com/office/drawing/2014/main" val="3592044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ข้าราชการ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48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8449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</a:t>
                      </a:r>
                      <a:r>
                        <a:rPr lang="th-TH" sz="3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การลาพักผ่อน</a:t>
                      </a:r>
                      <a:endParaRPr lang="en-US" sz="3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16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baseline="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</a:t>
                      </a:r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มีสิทธิลาพักผ่อนประจำปีงบประมาณหนึ่งได้ 10 วันทำการ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ไม่มีสิทธิลาพักผ่อนในปีที่ได้รับบรรจุเข้ารับราชการยังไม่ถึง 6 เดือน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ผู้ที่รับราชการติดต่อกันไม่ถึง 10 ปี สะสมวันลาพักผ่อนปีต่อๆ ไปรวมกับวันลาพักผ่อนในปีปัจจุบันแล้ว ต้องไม่เกิน 20 วันทำการ</a:t>
                      </a:r>
                    </a:p>
                    <a:p>
                      <a:r>
                        <a:rPr lang="th-TH" sz="3200" b="1" i="0" u="none" strike="noStrike" kern="1200" baseline="0" dirty="0">
                          <a:solidFill>
                            <a:schemeClr val="dk1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- ผู้ที่รับราชการติดต่อกันมาตั้งแต่ 10 ปีขึ้นไป สะสมวันลาพักผ่อนปีต่อๆ ไปรวมกับวันลาพักผ่อนในปีปัจจุบันแล้ว ต้องไม่เกิน 30 วันทำการ</a:t>
                      </a:r>
                      <a:endParaRPr lang="en-US" sz="32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3200" b="1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ลาพักผ่อนประจำปี ให้ได้รับค่าตอบแทนระหว่างลาได้ปีหนึ่งไม่เกิน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วันทำการ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ปีแรกที่ได้รับการจ้างยังไม่ครบ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เดือน ไม่มีสิทธิลาพักผ่อน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พนักงานราชการทำงานครบ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ปีขึ้นไป สะสมวันลาพักผ่อนต้องไม่เกิน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วันทำการ รวมกับวันลาพักผ่อนในปีปัจจุบันแล้ว ต้องไม่เกิน 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 </a:t>
                      </a:r>
                      <a:r>
                        <a:rPr lang="th-TH" sz="3200" b="1" baseline="0" dirty="0">
                          <a:solidFill>
                            <a:srgbClr val="0070C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วันทำการ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6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792925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BE81815-DF07-4F4D-977B-4C99F522EC4E}">
  <we:reference id="wa200001409" version="1.0.0.3" store="en-US" storeType="OMEX"/>
  <we:alternateReferences>
    <we:reference id="wa200001409" version="1.0.0.3" store="WA200001409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1597</TotalTime>
  <Words>3734</Words>
  <Application>Microsoft Office PowerPoint</Application>
  <PresentationFormat>Widescreen</PresentationFormat>
  <Paragraphs>412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Angsana New</vt:lpstr>
      <vt:lpstr>Arial</vt:lpstr>
      <vt:lpstr>TH SarabunPSK</vt:lpstr>
      <vt:lpstr>Trebuchet MS</vt:lpstr>
      <vt:lpstr>Wingdings 2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สวัสดิการรักษาพยาบาล ของข้าราชการ</vt:lpstr>
      <vt:lpstr>กฎระเบียบที่เกี่ยวข้องเกี่ยวกับสวัสดิการรักษาพยาบาล</vt:lpstr>
      <vt:lpstr>ผู้มีสิทธิ</vt:lpstr>
      <vt:lpstr>บุคคลในครอบครัว</vt:lpstr>
      <vt:lpstr>บุตรชอบด้วยกฎหมาย</vt:lpstr>
      <vt:lpstr>การเกิดสิทธิหรือการหมดสิทธิ</vt:lpstr>
      <vt:lpstr>ข้าราชการบรรจุใหม่ที่เป็นผู้ประกันตน</vt:lpstr>
      <vt:lpstr>สิทธิประโยชน์ของข้าราชการที่พ้นจากราชการ กรณีเกษียณอายุราชการ หรือลาออกจากราชการ</vt:lpstr>
      <vt:lpstr>PowerPoint Presentation</vt:lpstr>
      <vt:lpstr>การคำนวณรับบำเหน็จบำนาญ</vt:lpstr>
      <vt:lpstr>PowerPoint Presentation</vt:lpstr>
      <vt:lpstr>PowerPoint Presentation</vt:lpstr>
      <vt:lpstr>เหตุแห่งการพ้นสมาชิกภาพ กบข.</vt:lpstr>
      <vt:lpstr>เหตุแห่งการพ้นสมาชิกภาพ กบข. (ต่อ)</vt:lpstr>
      <vt:lpstr>PowerPoint Presentation</vt:lpstr>
      <vt:lpstr>การรับบำเหน็จดำรงชีพ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สิทธิประโยชน์ของข้าราชการที่พ้นจากราชการ กรณีเกษียณอายุราชการ หรือลาออกจากราชการ</dc:title>
  <dc:creator>Admin</dc:creator>
  <cp:lastModifiedBy>Admin</cp:lastModifiedBy>
  <cp:revision>71</cp:revision>
  <cp:lastPrinted>2022-08-24T05:39:22Z</cp:lastPrinted>
  <dcterms:created xsi:type="dcterms:W3CDTF">2022-08-24T04:30:39Z</dcterms:created>
  <dcterms:modified xsi:type="dcterms:W3CDTF">2023-03-14T05:14:42Z</dcterms:modified>
</cp:coreProperties>
</file>