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22"/>
  </p:notesMasterIdLst>
  <p:handoutMasterIdLst>
    <p:handoutMasterId r:id="rId23"/>
  </p:handoutMasterIdLst>
  <p:sldIdLst>
    <p:sldId id="256" r:id="rId2"/>
    <p:sldId id="266" r:id="rId3"/>
    <p:sldId id="264" r:id="rId4"/>
    <p:sldId id="257" r:id="rId5"/>
    <p:sldId id="265" r:id="rId6"/>
    <p:sldId id="258" r:id="rId7"/>
    <p:sldId id="259" r:id="rId8"/>
    <p:sldId id="260" r:id="rId9"/>
    <p:sldId id="261" r:id="rId10"/>
    <p:sldId id="262" r:id="rId11"/>
    <p:sldId id="263" r:id="rId12"/>
    <p:sldId id="267" r:id="rId13"/>
    <p:sldId id="268" r:id="rId14"/>
    <p:sldId id="269" r:id="rId15"/>
    <p:sldId id="276" r:id="rId16"/>
    <p:sldId id="277" r:id="rId17"/>
    <p:sldId id="278" r:id="rId18"/>
    <p:sldId id="279" r:id="rId19"/>
    <p:sldId id="280" r:id="rId20"/>
    <p:sldId id="271" r:id="rId21"/>
  </p:sldIdLst>
  <p:sldSz cx="9144000" cy="6858000" type="screen4x3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56" autoAdjust="0"/>
    <p:restoredTop sz="94660"/>
  </p:normalViewPr>
  <p:slideViewPr>
    <p:cSldViewPr>
      <p:cViewPr varScale="1">
        <p:scale>
          <a:sx n="84" d="100"/>
          <a:sy n="84" d="100"/>
        </p:scale>
        <p:origin x="1500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3EB006-590F-4DA1-B14D-47C60D9C5B4C}" type="datetimeFigureOut">
              <a:rPr lang="en-US" smtClean="0"/>
              <a:t>24/02/2020</a:t>
            </a:fld>
            <a:endParaRPr lang="en-US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9C3A98-4250-4158-9726-ECC7D24559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50773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91100E-8BF2-4A03-B008-45C745469583}" type="datetimeFigureOut">
              <a:rPr lang="en-US" smtClean="0"/>
              <a:t>24/02/2020</a:t>
            </a:fld>
            <a:endParaRPr lang="en-US"/>
          </a:p>
        </p:txBody>
      </p:sp>
      <p:sp>
        <p:nvSpPr>
          <p:cNvPr id="4" name="ตัวแทน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9121A5-90E1-4398-B9B5-47E4CCBA2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89151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9121A5-90E1-4398-B9B5-47E4CCBA2FB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70017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9121A5-90E1-4398-B9B5-47E4CCBA2FB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64222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75974-143B-4EFF-9EF5-5C6926B2672C}" type="datetimeFigureOut">
              <a:rPr lang="en-US" smtClean="0"/>
              <a:t>24/02/2020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32F98-CA84-449B-ABC5-8B56C0E9C02E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75974-143B-4EFF-9EF5-5C6926B2672C}" type="datetimeFigureOut">
              <a:rPr lang="en-US" smtClean="0"/>
              <a:t>24/02/2020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32F98-CA84-449B-ABC5-8B56C0E9C02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75974-143B-4EFF-9EF5-5C6926B2672C}" type="datetimeFigureOut">
              <a:rPr lang="en-US" smtClean="0"/>
              <a:t>24/02/2020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32F98-CA84-449B-ABC5-8B56C0E9C02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75974-143B-4EFF-9EF5-5C6926B2672C}" type="datetimeFigureOut">
              <a:rPr lang="en-US" smtClean="0"/>
              <a:t>24/02/2020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32F98-CA84-449B-ABC5-8B56C0E9C02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75974-143B-4EFF-9EF5-5C6926B2672C}" type="datetimeFigureOut">
              <a:rPr lang="en-US" smtClean="0"/>
              <a:t>24/02/2020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32F98-CA84-449B-ABC5-8B56C0E9C02E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75974-143B-4EFF-9EF5-5C6926B2672C}" type="datetimeFigureOut">
              <a:rPr lang="en-US" smtClean="0"/>
              <a:t>24/02/2020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32F98-CA84-449B-ABC5-8B56C0E9C02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75974-143B-4EFF-9EF5-5C6926B2672C}" type="datetimeFigureOut">
              <a:rPr lang="en-US" smtClean="0"/>
              <a:t>24/02/2020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32F98-CA84-449B-ABC5-8B56C0E9C02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75974-143B-4EFF-9EF5-5C6926B2672C}" type="datetimeFigureOut">
              <a:rPr lang="en-US" smtClean="0"/>
              <a:t>24/02/2020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32F98-CA84-449B-ABC5-8B56C0E9C02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75974-143B-4EFF-9EF5-5C6926B2672C}" type="datetimeFigureOut">
              <a:rPr lang="en-US" smtClean="0"/>
              <a:t>24/02/2020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32F98-CA84-449B-ABC5-8B56C0E9C02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75974-143B-4EFF-9EF5-5C6926B2672C}" type="datetimeFigureOut">
              <a:rPr lang="en-US" smtClean="0"/>
              <a:t>24/02/2020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32F98-CA84-449B-ABC5-8B56C0E9C02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75974-143B-4EFF-9EF5-5C6926B2672C}" type="datetimeFigureOut">
              <a:rPr lang="en-US" smtClean="0"/>
              <a:t>24/02/2020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5F632F98-CA84-449B-ABC5-8B56C0E9C02E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6E75974-143B-4EFF-9EF5-5C6926B2672C}" type="datetimeFigureOut">
              <a:rPr lang="en-US" smtClean="0"/>
              <a:t>24/02/2020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F632F98-CA84-449B-ABC5-8B56C0E9C02E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สี่เหลี่ยมผืนผ้า 6"/>
          <p:cNvSpPr/>
          <p:nvPr/>
        </p:nvSpPr>
        <p:spPr>
          <a:xfrm>
            <a:off x="-11430" y="1230630"/>
            <a:ext cx="9155430" cy="240288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5257800" y="5288340"/>
            <a:ext cx="3810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บรรยายโดย นายก</a:t>
            </a:r>
            <a:r>
              <a:rPr lang="th-TH" sz="2400" b="1" dirty="0" err="1" smtClean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ฤชฐา</a:t>
            </a:r>
            <a:r>
              <a:rPr lang="th-TH" sz="2400" b="1" dirty="0" smtClean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 นาควิจิตร                              </a:t>
            </a:r>
          </a:p>
          <a:p>
            <a:r>
              <a:rPr lang="th-TH" sz="2400" b="1" dirty="0" smtClean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ตำแหน่ง นิติกรชำนาญการพิเศษ</a:t>
            </a:r>
          </a:p>
          <a:p>
            <a:r>
              <a:rPr lang="th-TH" sz="2400" b="1" dirty="0" smtClean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กลุ่มวินัยและเสริมสร้างระบบคุณธรรม   กองการเจ้าหน้าที่</a:t>
            </a:r>
            <a:endParaRPr lang="en-US" sz="2400" b="1" dirty="0" smtClean="0">
              <a:solidFill>
                <a:srgbClr val="FFFF00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pic>
        <p:nvPicPr>
          <p:cNvPr id="6" name="รูปภาพ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5179" y="1257300"/>
            <a:ext cx="2462212" cy="2364780"/>
          </a:xfrm>
          <a:prstGeom prst="rect">
            <a:avLst/>
          </a:prstGeom>
        </p:spPr>
      </p:pic>
      <p:sp>
        <p:nvSpPr>
          <p:cNvPr id="8" name="สี่เหลี่ยมผืนผ้า 7"/>
          <p:cNvSpPr/>
          <p:nvPr/>
        </p:nvSpPr>
        <p:spPr>
          <a:xfrm>
            <a:off x="-11430" y="3545880"/>
            <a:ext cx="9155430" cy="4571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-11430" y="1268730"/>
            <a:ext cx="9155430" cy="4571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788670" y="3954959"/>
            <a:ext cx="7696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400" b="1" u="sng" dirty="0" smtClean="0">
                <a:latin typeface="TH SarabunIT๙" pitchFamily="34" charset="-34"/>
                <a:cs typeface="TH SarabunIT๙" pitchFamily="34" charset="-34"/>
              </a:rPr>
              <a:t>วินัยเกี่ยวกับการลา</a:t>
            </a:r>
          </a:p>
        </p:txBody>
      </p:sp>
    </p:spTree>
    <p:extLst>
      <p:ext uri="{BB962C8B-B14F-4D97-AF65-F5344CB8AC3E}">
        <p14:creationId xmlns:p14="http://schemas.microsoft.com/office/powerpoint/2010/main" val="459198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รูปภาพ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6057" y="4267200"/>
            <a:ext cx="1990725" cy="212373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62000" y="1371600"/>
            <a:ext cx="784860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thaiDist"/>
            <a:r>
              <a:rPr lang="th-TH" sz="3600" b="1" dirty="0" smtClean="0">
                <a:solidFill>
                  <a:schemeClr val="accent1"/>
                </a:solidFill>
                <a:latin typeface="TH SarabunIT๙" pitchFamily="34" charset="-34"/>
                <a:cs typeface="TH SarabunIT๙" pitchFamily="34" charset="-34"/>
              </a:rPr>
              <a:t>6.</a:t>
            </a:r>
            <a:r>
              <a:rPr lang="th-TH" sz="3600" b="1" dirty="0" smtClean="0"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sz="3600" b="1" dirty="0" smtClean="0">
                <a:solidFill>
                  <a:schemeClr val="accent1"/>
                </a:solidFill>
                <a:latin typeface="TH SarabunIT๙" pitchFamily="34" charset="-34"/>
                <a:cs typeface="TH SarabunIT๙" pitchFamily="34" charset="-34"/>
              </a:rPr>
              <a:t>ลาอุปสมบท หรือการลาไปประกอบพิธี</a:t>
            </a:r>
            <a:r>
              <a:rPr lang="th-TH" sz="3600" b="1" dirty="0" err="1" smtClean="0">
                <a:solidFill>
                  <a:schemeClr val="accent1"/>
                </a:solidFill>
                <a:latin typeface="TH SarabunIT๙" pitchFamily="34" charset="-34"/>
                <a:cs typeface="TH SarabunIT๙" pitchFamily="34" charset="-34"/>
              </a:rPr>
              <a:t>ฮัจย์</a:t>
            </a:r>
            <a:endParaRPr lang="th-TH" sz="3600" b="1" dirty="0" smtClean="0">
              <a:solidFill>
                <a:schemeClr val="accent1"/>
              </a:solidFill>
              <a:latin typeface="TH SarabunIT๙" pitchFamily="34" charset="-34"/>
              <a:cs typeface="TH SarabunIT๙" pitchFamily="34" charset="-34"/>
            </a:endParaRPr>
          </a:p>
          <a:p>
            <a:pPr marL="285750" indent="-285750" algn="thaiDist">
              <a:buFontTx/>
              <a:buChar char="-"/>
            </a:pPr>
            <a:r>
              <a:rPr lang="th-TH" sz="3600" dirty="0" smtClean="0">
                <a:solidFill>
                  <a:schemeClr val="accent1"/>
                </a:solidFill>
                <a:latin typeface="TH SarabunIT๙" pitchFamily="34" charset="-34"/>
                <a:cs typeface="TH SarabunIT๙" pitchFamily="34" charset="-34"/>
              </a:rPr>
              <a:t>อุปสมบท ลาได้ 120 วัน แต่ต้องอุปสมบทภายใน 10 วัน นับแต่วันเริ่มลา เมื่อลาสิกขาต้องมารายงานตัวภายใน 5 วัน นับแต่วันที่ลาสิกขา (ต้องได้รับพระบรมรา</a:t>
            </a:r>
            <a:r>
              <a:rPr lang="th-TH" sz="3600" dirty="0" err="1" smtClean="0">
                <a:solidFill>
                  <a:schemeClr val="accent1"/>
                </a:solidFill>
                <a:latin typeface="TH SarabunIT๙" pitchFamily="34" charset="-34"/>
                <a:cs typeface="TH SarabunIT๙" pitchFamily="34" charset="-34"/>
              </a:rPr>
              <a:t>ชานุญาต</a:t>
            </a:r>
            <a:r>
              <a:rPr lang="th-TH" sz="3600" dirty="0" smtClean="0">
                <a:solidFill>
                  <a:schemeClr val="accent1"/>
                </a:solidFill>
                <a:latin typeface="TH SarabunIT๙" pitchFamily="34" charset="-34"/>
                <a:cs typeface="TH SarabunIT๙" pitchFamily="34" charset="-34"/>
              </a:rPr>
              <a:t>ก่อนถึงจะอุปสมบทได้)</a:t>
            </a:r>
          </a:p>
          <a:p>
            <a:pPr marL="285750" indent="-285750" algn="thaiDist">
              <a:buFontTx/>
              <a:buChar char="-"/>
            </a:pPr>
            <a:r>
              <a:rPr lang="th-TH" sz="3600" dirty="0" smtClean="0">
                <a:solidFill>
                  <a:schemeClr val="accent1"/>
                </a:solidFill>
                <a:latin typeface="TH SarabunIT๙" pitchFamily="34" charset="-34"/>
                <a:cs typeface="TH SarabunIT๙" pitchFamily="34" charset="-34"/>
              </a:rPr>
              <a:t>ปลัดกระทรวงมีอำนาจพิจารณาให้หยุดราชการได้เท่านั้น</a:t>
            </a:r>
          </a:p>
          <a:p>
            <a:pPr marL="285750" indent="-285750" algn="thaiDist">
              <a:buFontTx/>
              <a:buChar char="-"/>
            </a:pPr>
            <a:r>
              <a:rPr lang="th-TH" sz="3600" dirty="0" smtClean="0">
                <a:solidFill>
                  <a:schemeClr val="accent1"/>
                </a:solidFill>
                <a:latin typeface="TH SarabunIT๙" pitchFamily="34" charset="-34"/>
                <a:cs typeface="TH SarabunIT๙" pitchFamily="34" charset="-34"/>
              </a:rPr>
              <a:t>ส่วนลาบวช ที่ไม่ได้รับพระบรมรา</a:t>
            </a:r>
            <a:r>
              <a:rPr lang="th-TH" sz="3600" dirty="0" err="1" smtClean="0">
                <a:solidFill>
                  <a:schemeClr val="accent1"/>
                </a:solidFill>
                <a:latin typeface="TH SarabunIT๙" pitchFamily="34" charset="-34"/>
                <a:cs typeface="TH SarabunIT๙" pitchFamily="34" charset="-34"/>
              </a:rPr>
              <a:t>ชานุญาต</a:t>
            </a:r>
            <a:r>
              <a:rPr lang="th-TH" sz="3600" dirty="0" smtClean="0">
                <a:solidFill>
                  <a:schemeClr val="accent1"/>
                </a:solidFill>
                <a:latin typeface="TH SarabunIT๙" pitchFamily="34" charset="-34"/>
                <a:cs typeface="TH SarabunIT๙" pitchFamily="34" charset="-34"/>
              </a:rPr>
              <a:t> ไม่อยู่ในหลักเกณฑ์นี้</a:t>
            </a:r>
          </a:p>
          <a:p>
            <a:pPr marL="285750" indent="-285750" algn="thaiDist">
              <a:buFontTx/>
              <a:buChar char="-"/>
            </a:pPr>
            <a:r>
              <a:rPr lang="th-TH" sz="3600" dirty="0" smtClean="0">
                <a:solidFill>
                  <a:schemeClr val="accent1"/>
                </a:solidFill>
                <a:latin typeface="TH SarabunIT๙" pitchFamily="34" charset="-34"/>
                <a:cs typeface="TH SarabunIT๙" pitchFamily="34" charset="-34"/>
              </a:rPr>
              <a:t>ต้องจัดส่งใบลาก่อนวันอุปสมบทไม่น้อยกว่า 60</a:t>
            </a:r>
            <a:r>
              <a:rPr lang="th-TH" sz="3000" dirty="0" smtClean="0">
                <a:solidFill>
                  <a:schemeClr val="accent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วัน</a:t>
            </a:r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609600" y="1066800"/>
            <a:ext cx="8153400" cy="5410200"/>
          </a:xfrm>
          <a:prstGeom prst="rect">
            <a:avLst/>
          </a:prstGeom>
          <a:noFill/>
          <a:ln w="44450" cmpd="dbl"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646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600" y="1524000"/>
            <a:ext cx="82296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thaiDist"/>
            <a:r>
              <a:rPr lang="th-TH" sz="2800" b="1" dirty="0">
                <a:solidFill>
                  <a:schemeClr val="accent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7</a:t>
            </a:r>
            <a:r>
              <a:rPr lang="th-TH" sz="3600" b="1" dirty="0">
                <a:solidFill>
                  <a:schemeClr val="accent1"/>
                </a:solidFill>
                <a:latin typeface="TH SarabunIT๙" pitchFamily="34" charset="-34"/>
                <a:cs typeface="TH SarabunIT๙" pitchFamily="34" charset="-34"/>
              </a:rPr>
              <a:t>. ลาเข้ารับการตรวจเลือกหรือเข้ารับการเตรียมพล</a:t>
            </a:r>
          </a:p>
          <a:p>
            <a:pPr marL="285750" indent="-285750" algn="thaiDist">
              <a:buFontTx/>
              <a:buChar char="-"/>
            </a:pPr>
            <a:r>
              <a:rPr lang="th-TH" sz="3600" dirty="0">
                <a:solidFill>
                  <a:schemeClr val="accent1"/>
                </a:solidFill>
                <a:latin typeface="TH SarabunIT๙" pitchFamily="34" charset="-34"/>
                <a:cs typeface="TH SarabunIT๙" pitchFamily="34" charset="-34"/>
              </a:rPr>
              <a:t>ต้องมารายงานตัวกลับเข้าปฏิบัติราชการต่อผู้บังคับบัญชา ภายใน 7 </a:t>
            </a:r>
            <a:r>
              <a:rPr lang="th-TH" sz="3600" dirty="0" smtClean="0">
                <a:solidFill>
                  <a:schemeClr val="accent1"/>
                </a:solidFill>
                <a:latin typeface="TH SarabunIT๙" pitchFamily="34" charset="-34"/>
                <a:cs typeface="TH SarabunIT๙" pitchFamily="34" charset="-34"/>
              </a:rPr>
              <a:t>วัน</a:t>
            </a:r>
            <a:endParaRPr lang="en-US" sz="3600" dirty="0" smtClean="0">
              <a:solidFill>
                <a:schemeClr val="accent1"/>
              </a:solidFill>
              <a:latin typeface="TH SarabunIT๙" pitchFamily="34" charset="-34"/>
              <a:cs typeface="TH SarabunIT๙" pitchFamily="34" charset="-34"/>
            </a:endParaRPr>
          </a:p>
          <a:p>
            <a:pPr algn="thaiDist"/>
            <a:r>
              <a:rPr lang="th-TH" sz="3600" b="1" dirty="0" smtClean="0">
                <a:solidFill>
                  <a:schemeClr val="accent1"/>
                </a:solidFill>
                <a:latin typeface="TH SarabunIT๙" pitchFamily="34" charset="-34"/>
                <a:cs typeface="TH SarabunIT๙" pitchFamily="34" charset="-34"/>
              </a:rPr>
              <a:t>8. การลาไปศึกษา ฝึกอบรม ปฏิบัติการ วิจัย หรือดูงาน</a:t>
            </a:r>
          </a:p>
          <a:p>
            <a:pPr marL="285750" indent="-285750" algn="thaiDist">
              <a:buFontTx/>
              <a:buChar char="-"/>
            </a:pPr>
            <a:r>
              <a:rPr lang="th-TH" sz="3600" dirty="0" smtClean="0">
                <a:solidFill>
                  <a:schemeClr val="accent1"/>
                </a:solidFill>
                <a:latin typeface="TH SarabunIT๙" pitchFamily="34" charset="-34"/>
                <a:cs typeface="TH SarabunIT๙" pitchFamily="34" charset="-34"/>
              </a:rPr>
              <a:t>ไม่ขอพูดรายละเอียดเยอะมาก ให้รู้ว่ามีการลาแบบนี้ด้วย</a:t>
            </a:r>
          </a:p>
          <a:p>
            <a:pPr algn="thaiDist"/>
            <a:r>
              <a:rPr lang="th-TH" sz="3600" b="1" dirty="0" smtClean="0">
                <a:solidFill>
                  <a:schemeClr val="accent1"/>
                </a:solidFill>
                <a:latin typeface="TH SarabunIT๙" pitchFamily="34" charset="-34"/>
                <a:cs typeface="TH SarabunIT๙" pitchFamily="34" charset="-34"/>
              </a:rPr>
              <a:t>9. ลาไปปฏิบัติงานในองค์การระหว่างประเทศ</a:t>
            </a:r>
          </a:p>
          <a:p>
            <a:pPr marL="285750" indent="-285750" algn="thaiDist">
              <a:buFontTx/>
              <a:buChar char="-"/>
            </a:pPr>
            <a:r>
              <a:rPr lang="th-TH" sz="3600" dirty="0" smtClean="0">
                <a:solidFill>
                  <a:schemeClr val="accent1"/>
                </a:solidFill>
                <a:latin typeface="TH SarabunIT๙" pitchFamily="34" charset="-34"/>
                <a:cs typeface="TH SarabunIT๙" pitchFamily="34" charset="-34"/>
              </a:rPr>
              <a:t>ไม่ขอพูดเพราะเป็นเรื่องไกลตัว ให้รู้ว่ามีการลาแบบนี้ด้วย</a:t>
            </a:r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609600" y="1066800"/>
            <a:ext cx="8229600" cy="4800600"/>
          </a:xfrm>
          <a:prstGeom prst="rect">
            <a:avLst/>
          </a:prstGeom>
          <a:noFill/>
          <a:ln w="44450" cmpd="dbl"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8720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735330" y="1371600"/>
            <a:ext cx="78486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3200" b="1" dirty="0">
                <a:solidFill>
                  <a:schemeClr val="accent1"/>
                </a:solidFill>
                <a:latin typeface="TH SarabunIT๙" pitchFamily="34" charset="-34"/>
                <a:cs typeface="TH SarabunIT๙" pitchFamily="34" charset="-34"/>
              </a:rPr>
              <a:t>10. ลาติดตามคู่สมรสในต่างประเทศ</a:t>
            </a:r>
          </a:p>
          <a:p>
            <a:pPr marL="285750" indent="-285750" algn="thaiDist">
              <a:buFontTx/>
              <a:buChar char="-"/>
            </a:pPr>
            <a:r>
              <a:rPr lang="th-TH" sz="3200" dirty="0">
                <a:solidFill>
                  <a:schemeClr val="accent1"/>
                </a:solidFill>
                <a:latin typeface="TH SarabunIT๙" pitchFamily="34" charset="-34"/>
                <a:cs typeface="TH SarabunIT๙" pitchFamily="34" charset="-34"/>
              </a:rPr>
              <a:t>อนุญาตให้ลาได้ไม่เกิน 2 ปี และกรณีจำเป็นอาจอนุญาตให้ลาต่อได้อีก 2 ปี แต่รวมแล้วไม่เกิน 4 ปี ถ้าเกิน 4 ปี ก็ให้ลาออกจากราชการไป</a:t>
            </a:r>
          </a:p>
          <a:p>
            <a:pPr marL="285750" indent="-285750" algn="thaiDist">
              <a:buFontTx/>
              <a:buChar char="-"/>
            </a:pPr>
            <a:r>
              <a:rPr lang="th-TH" sz="3200" dirty="0">
                <a:solidFill>
                  <a:schemeClr val="accent1"/>
                </a:solidFill>
                <a:latin typeface="TH SarabunIT๙" pitchFamily="34" charset="-34"/>
                <a:cs typeface="TH SarabunIT๙" pitchFamily="34" charset="-34"/>
              </a:rPr>
              <a:t>คำนึงถึงด้วยว่าผู้ที่ลาไปครั้งเดียวหรือหลายครั้งต้องไม่ทำให้ราชการเสียหาย</a:t>
            </a:r>
          </a:p>
          <a:p>
            <a:pPr algn="thaiDist"/>
            <a:r>
              <a:rPr lang="th-TH" sz="3200" b="1" dirty="0">
                <a:solidFill>
                  <a:schemeClr val="accent1"/>
                </a:solidFill>
                <a:latin typeface="TH SarabunIT๙" pitchFamily="34" charset="-34"/>
                <a:cs typeface="TH SarabunIT๙" pitchFamily="34" charset="-34"/>
              </a:rPr>
              <a:t>11. ลาไปฟื้นฟูสมรรถภาพด้านอาชีพ</a:t>
            </a:r>
          </a:p>
          <a:p>
            <a:pPr marL="285750" indent="-285750" algn="thaiDist">
              <a:buFontTx/>
              <a:buChar char="-"/>
            </a:pPr>
            <a:r>
              <a:rPr lang="th-TH" sz="3200" dirty="0">
                <a:solidFill>
                  <a:schemeClr val="accent1"/>
                </a:solidFill>
                <a:latin typeface="TH SarabunIT๙" pitchFamily="34" charset="-34"/>
                <a:cs typeface="TH SarabunIT๙" pitchFamily="34" charset="-34"/>
              </a:rPr>
              <a:t>ข้าราชการได้รับอันตรายหรือเจ็บป่วยเพราะเหตุปฏิบัติราชการในหน้าที่หรือถูกประทุษร้าย เหตุกระทำการตามหน้าที่ จนตกเป็นผู้ทุพพลภาพ หรือพิการ มีสิทธิลา หลักสูตรหนึ่ง ไม่เกิน 12 เดือน</a:t>
            </a: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544830" y="1066800"/>
            <a:ext cx="8370570" cy="5029200"/>
          </a:xfrm>
          <a:prstGeom prst="rect">
            <a:avLst/>
          </a:prstGeom>
          <a:noFill/>
          <a:ln w="44450" cmpd="dbl"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2008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544830" y="1066800"/>
            <a:ext cx="8370570" cy="5029200"/>
          </a:xfrm>
          <a:prstGeom prst="rect">
            <a:avLst/>
          </a:prstGeom>
          <a:noFill/>
          <a:ln w="44450" cmpd="dbl"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805815" y="1828800"/>
            <a:ext cx="784860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4400" dirty="0" smtClean="0">
                <a:solidFill>
                  <a:schemeClr val="accent1"/>
                </a:solidFill>
                <a:latin typeface="TH SarabunIT๙" pitchFamily="34" charset="-34"/>
                <a:cs typeface="TH SarabunIT๙" pitchFamily="34" charset="-34"/>
              </a:rPr>
              <a:t>ทั้ง 11 ประเภท ไม่ว่าข้าราชการหรือพนักงาน ถ้าไม่มาทำงานเพียงวันเดียวโดยไม่มีเหตุอันควร ถือว่า ขาดราชการ และถ้าข้าราชการ</a:t>
            </a:r>
            <a:r>
              <a:rPr lang="th-TH" sz="4400" dirty="0" smtClean="0"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sz="4400" b="1" u="sng" dirty="0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ขาดราชการติดต่อกันเกินกว่า 15 วัน ถือว่าเป็นความผิดวินัยร้ายแรง โทษไล่ออกสถานเดียว</a:t>
            </a:r>
            <a:endParaRPr lang="th-TH" sz="4400" b="1" u="sng" dirty="0">
              <a:solidFill>
                <a:srgbClr val="FF0000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611317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544830" y="1066800"/>
            <a:ext cx="8370570" cy="5029200"/>
          </a:xfrm>
          <a:prstGeom prst="rect">
            <a:avLst/>
          </a:prstGeom>
          <a:noFill/>
          <a:ln w="44450" cmpd="dbl"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817245" y="1447800"/>
            <a:ext cx="78486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4000" b="1" dirty="0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การลงเวลาปฏิบัติราชการ </a:t>
            </a:r>
            <a:r>
              <a:rPr lang="th-TH" sz="4000" dirty="0" smtClean="0">
                <a:solidFill>
                  <a:schemeClr val="accent1"/>
                </a:solidFill>
                <a:latin typeface="TH SarabunIT๙" pitchFamily="34" charset="-34"/>
                <a:cs typeface="TH SarabunIT๙" pitchFamily="34" charset="-34"/>
              </a:rPr>
              <a:t>มี 3 แบบ</a:t>
            </a:r>
          </a:p>
          <a:p>
            <a:pPr marL="742950" indent="-742950" algn="thaiDist">
              <a:buAutoNum type="arabicPeriod"/>
            </a:pPr>
            <a:r>
              <a:rPr lang="th-TH" sz="4000" dirty="0" smtClean="0">
                <a:solidFill>
                  <a:schemeClr val="accent1"/>
                </a:solidFill>
                <a:latin typeface="TH SarabunIT๙" pitchFamily="34" charset="-34"/>
                <a:cs typeface="TH SarabunIT๙" pitchFamily="34" charset="-34"/>
              </a:rPr>
              <a:t>บัญชีลงเวลา</a:t>
            </a:r>
          </a:p>
          <a:p>
            <a:pPr marL="742950" indent="-742950" algn="thaiDist">
              <a:buAutoNum type="arabicPeriod"/>
            </a:pPr>
            <a:r>
              <a:rPr lang="th-TH" sz="4000" dirty="0" smtClean="0">
                <a:solidFill>
                  <a:schemeClr val="accent1"/>
                </a:solidFill>
                <a:latin typeface="TH SarabunIT๙" pitchFamily="34" charset="-34"/>
                <a:cs typeface="TH SarabunIT๙" pitchFamily="34" charset="-34"/>
              </a:rPr>
              <a:t>เครื่องบันทึกเวลา</a:t>
            </a:r>
          </a:p>
          <a:p>
            <a:pPr marL="742950" indent="-742950" algn="thaiDist">
              <a:buAutoNum type="arabicPeriod"/>
            </a:pPr>
            <a:r>
              <a:rPr lang="th-TH" sz="4000" dirty="0" smtClean="0">
                <a:solidFill>
                  <a:schemeClr val="accent1"/>
                </a:solidFill>
                <a:latin typeface="TH SarabunIT๙" pitchFamily="34" charset="-34"/>
                <a:cs typeface="TH SarabunIT๙" pitchFamily="34" charset="-34"/>
              </a:rPr>
              <a:t>วิธีอื่น ใช้สำหรับกรณีจำเป็น</a:t>
            </a:r>
          </a:p>
          <a:p>
            <a:pPr algn="thaiDist"/>
            <a:r>
              <a:rPr lang="th-TH" sz="4000" dirty="0" smtClean="0">
                <a:solidFill>
                  <a:schemeClr val="accent1"/>
                </a:solidFill>
                <a:latin typeface="TH SarabunIT๙" pitchFamily="34" charset="-34"/>
                <a:cs typeface="TH SarabunIT๙" pitchFamily="34" charset="-34"/>
              </a:rPr>
              <a:t>     เวลาราชการกำหนดไว้ ต้องมาลงไม่เกิน 8.30 น. กลับต้อง 16.30 น. หรือหลังจากนั้น</a:t>
            </a:r>
            <a:endParaRPr lang="th-TH" sz="4000" dirty="0">
              <a:solidFill>
                <a:schemeClr val="accent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pic>
        <p:nvPicPr>
          <p:cNvPr id="2" name="รูปภาพ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51444" y1="86944" x2="49556" y2="94352"/>
                        <a14:foregroundMark x1="54222" y1="86574" x2="50444" y2="91944"/>
                        <a14:foregroundMark x1="86778" y1="76481" x2="96556" y2="83889"/>
                        <a14:foregroundMark x1="10889" y1="22593" x2="8556" y2="28056"/>
                        <a14:foregroundMark x1="43000" y1="47778" x2="61667" y2="56759"/>
                        <a14:foregroundMark x1="67222" y1="76111" x2="68111" y2="77222"/>
                        <a14:foregroundMark x1="85778" y1="50926" x2="84000" y2="50556"/>
                        <a14:foregroundMark x1="40222" y1="56759" x2="35556" y2="57500"/>
                        <a14:foregroundMark x1="56556" y1="33426" x2="56556" y2="35833"/>
                        <a14:foregroundMark x1="49556" y1="20278" x2="56556" y2="18704"/>
                        <a14:foregroundMark x1="70889" y1="9444" x2="61111" y2="1296"/>
                        <a14:foregroundMark x1="84889" y1="14074" x2="79333" y2="10556"/>
                        <a14:foregroundMark x1="26333" y1="21019" x2="19333" y2="19537"/>
                        <a14:foregroundMark x1="32333" y1="13704" x2="34667" y2="5926"/>
                        <a14:foregroundMark x1="95556" y1="9815" x2="87667" y2="5185"/>
                        <a14:foregroundMark x1="96000" y1="5556" x2="92778" y2="3611"/>
                        <a14:foregroundMark x1="97889" y1="2870" x2="98333" y2="1667"/>
                        <a14:foregroundMark x1="2111" y1="23426" x2="222" y2="22222"/>
                        <a14:foregroundMark x1="5333" y1="24537" x2="3444" y2="22593"/>
                        <a14:foregroundMark x1="13222" y1="22593" x2="10889" y2="2148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801" y="1314450"/>
            <a:ext cx="19050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893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1371600"/>
            <a:ext cx="7920037" cy="227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4605337"/>
            <a:ext cx="2438400" cy="1871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1555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38" y="457200"/>
            <a:ext cx="7553325" cy="1201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ตัวแทนเนื้อหา 2"/>
          <p:cNvSpPr txBox="1">
            <a:spLocks/>
          </p:cNvSpPr>
          <p:nvPr/>
        </p:nvSpPr>
        <p:spPr bwMode="auto">
          <a:xfrm>
            <a:off x="755650" y="1268413"/>
            <a:ext cx="8137525" cy="428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itchFamily="18" charset="2"/>
              <a:buChar char="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itchFamily="18" charset="2"/>
              <a:buChar char=""/>
              <a:defRPr sz="16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itchFamily="18" charset="2"/>
              <a:buChar char="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itchFamily="18" charset="2"/>
              <a:buChar char=""/>
              <a:defRPr sz="1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itchFamily="18" charset="2"/>
              <a:buChar char=""/>
              <a:defRPr sz="1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3200" b="1" dirty="0" smtClean="0">
                <a:solidFill>
                  <a:srgbClr val="0070C0"/>
                </a:solidFill>
                <a:latin typeface="TH SarabunIT๙" pitchFamily="34" charset="-34"/>
                <a:cs typeface="TH SarabunIT๙" pitchFamily="34" charset="-34"/>
              </a:rPr>
              <a:t>ผลประโยชน์ทับซ้อน หรือความขัดแย้งกันระหว่างผลประโยชน์ส่วนตนและผลประโยชน์ส่วนรวม (</a:t>
            </a:r>
            <a:r>
              <a:rPr lang="en-US" sz="3200" b="1" dirty="0" smtClean="0">
                <a:solidFill>
                  <a:srgbClr val="0070C0"/>
                </a:solidFill>
                <a:latin typeface="TH SarabunIT๙" pitchFamily="34" charset="-34"/>
                <a:cs typeface="TH SarabunIT๙" pitchFamily="34" charset="-34"/>
              </a:rPr>
              <a:t>Conflict of </a:t>
            </a:r>
            <a:r>
              <a:rPr lang="en-US" sz="3200" b="1" dirty="0" err="1" smtClean="0">
                <a:solidFill>
                  <a:srgbClr val="0070C0"/>
                </a:solidFill>
                <a:latin typeface="TH SarabunIT๙" pitchFamily="34" charset="-34"/>
                <a:cs typeface="TH SarabunIT๙" pitchFamily="34" charset="-34"/>
              </a:rPr>
              <a:t>interest:COI</a:t>
            </a:r>
            <a:r>
              <a:rPr lang="th-TH" sz="3200" b="1" dirty="0" smtClean="0">
                <a:solidFill>
                  <a:srgbClr val="0070C0"/>
                </a:solidFill>
                <a:latin typeface="TH SarabunIT๙" pitchFamily="34" charset="-34"/>
                <a:cs typeface="TH SarabunIT๙" pitchFamily="34" charset="-34"/>
              </a:rPr>
              <a:t>)</a:t>
            </a:r>
            <a:r>
              <a:rPr lang="en-US" sz="3200" b="1" dirty="0" smtClean="0">
                <a:solidFill>
                  <a:srgbClr val="0070C0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sz="3200" b="1" dirty="0" smtClean="0">
                <a:solidFill>
                  <a:srgbClr val="0070C0"/>
                </a:solidFill>
                <a:latin typeface="TH SarabunIT๙" pitchFamily="34" charset="-34"/>
                <a:cs typeface="TH SarabunIT๙" pitchFamily="34" charset="-34"/>
              </a:rPr>
              <a:t>เป็นประเด็นปัญหาทางการบริหารภาครัฐในปัจจุบันที่เป็นบ่อเกิดของปัญหาการทุจริตประพฤติมิชอบในระดับที่รุนแรงขึ้น และยังสะท้อนปัญหาการขาดหลัก</a:t>
            </a:r>
            <a:r>
              <a:rPr lang="th-TH" sz="3200" b="1" dirty="0" err="1" smtClean="0">
                <a:solidFill>
                  <a:srgbClr val="0070C0"/>
                </a:solidFill>
                <a:latin typeface="TH SarabunIT๙" pitchFamily="34" charset="-34"/>
                <a:cs typeface="TH SarabunIT๙" pitchFamily="34" charset="-34"/>
              </a:rPr>
              <a:t>ธรรมาภิ</a:t>
            </a:r>
            <a:r>
              <a:rPr lang="th-TH" sz="3200" b="1" dirty="0" smtClean="0">
                <a:solidFill>
                  <a:srgbClr val="0070C0"/>
                </a:solidFill>
                <a:latin typeface="TH SarabunIT๙" pitchFamily="34" charset="-34"/>
                <a:cs typeface="TH SarabunIT๙" pitchFamily="34" charset="-34"/>
              </a:rPr>
              <a:t>บาลและเป็นอุปสรรคต่อการพัฒนาประเทศ</a:t>
            </a:r>
          </a:p>
          <a:p>
            <a:r>
              <a:rPr lang="th-TH" sz="3200" b="1" dirty="0" smtClean="0">
                <a:solidFill>
                  <a:srgbClr val="0070C0"/>
                </a:solidFill>
                <a:latin typeface="TH SarabunIT๙" pitchFamily="34" charset="-34"/>
                <a:cs typeface="TH SarabunIT๙" pitchFamily="34" charset="-34"/>
              </a:rPr>
              <a:t>ประมวลจริยธรรมข้าราชการ</a:t>
            </a:r>
            <a:r>
              <a:rPr lang="th-TH" sz="3200" b="1" dirty="0" err="1" smtClean="0">
                <a:solidFill>
                  <a:srgbClr val="0070C0"/>
                </a:solidFill>
                <a:latin typeface="TH SarabunIT๙" pitchFamily="34" charset="-34"/>
                <a:cs typeface="TH SarabunIT๙" pitchFamily="34" charset="-34"/>
              </a:rPr>
              <a:t>พลเรือน</a:t>
            </a:r>
            <a:r>
              <a:rPr lang="th-TH" sz="3200" b="1" dirty="0" smtClean="0">
                <a:solidFill>
                  <a:srgbClr val="0070C0"/>
                </a:solidFill>
                <a:latin typeface="TH SarabunIT๙" pitchFamily="34" charset="-34"/>
                <a:cs typeface="TH SarabunIT๙" pitchFamily="34" charset="-34"/>
              </a:rPr>
              <a:t> ได้กำหนดมาตรฐานทางจริยธรรมของข้าราชการในการป้องกันปัญหาผลประโยชน์ทับซ้อนในการปฏิบัติราชการหลายประการ ดังปรากฏในหมวด 2 ข้อ 3 (3) ข้อ 5 (1)</a:t>
            </a:r>
            <a:r>
              <a:rPr lang="en-US" sz="3200" b="1" dirty="0" smtClean="0">
                <a:solidFill>
                  <a:srgbClr val="0070C0"/>
                </a:solidFill>
                <a:latin typeface="TH SarabunIT๙" pitchFamily="34" charset="-34"/>
                <a:cs typeface="TH SarabunIT๙" pitchFamily="34" charset="-34"/>
              </a:rPr>
              <a:t>,</a:t>
            </a:r>
            <a:r>
              <a:rPr lang="th-TH" sz="3200" b="1" dirty="0" smtClean="0">
                <a:solidFill>
                  <a:srgbClr val="0070C0"/>
                </a:solidFill>
                <a:latin typeface="TH SarabunIT๙" pitchFamily="34" charset="-34"/>
                <a:cs typeface="TH SarabunIT๙" pitchFamily="34" charset="-34"/>
              </a:rPr>
              <a:t>(2)</a:t>
            </a:r>
            <a:r>
              <a:rPr lang="en-US" sz="3200" b="1" dirty="0" smtClean="0">
                <a:solidFill>
                  <a:srgbClr val="0070C0"/>
                </a:solidFill>
                <a:latin typeface="TH SarabunIT๙" pitchFamily="34" charset="-34"/>
                <a:cs typeface="TH SarabunIT๙" pitchFamily="34" charset="-34"/>
              </a:rPr>
              <a:t>,</a:t>
            </a:r>
            <a:r>
              <a:rPr lang="th-TH" sz="3200" b="1" dirty="0" smtClean="0">
                <a:solidFill>
                  <a:srgbClr val="0070C0"/>
                </a:solidFill>
                <a:latin typeface="TH SarabunIT๙" pitchFamily="34" charset="-34"/>
                <a:cs typeface="TH SarabunIT๙" pitchFamily="34" charset="-34"/>
              </a:rPr>
              <a:t>(3)</a:t>
            </a:r>
            <a:r>
              <a:rPr lang="en-US" sz="3200" b="1" dirty="0" smtClean="0">
                <a:solidFill>
                  <a:srgbClr val="0070C0"/>
                </a:solidFill>
                <a:latin typeface="TH SarabunIT๙" pitchFamily="34" charset="-34"/>
                <a:cs typeface="TH SarabunIT๙" pitchFamily="34" charset="-34"/>
              </a:rPr>
              <a:t>,</a:t>
            </a:r>
            <a:r>
              <a:rPr lang="th-TH" sz="3200" b="1" dirty="0" smtClean="0">
                <a:solidFill>
                  <a:srgbClr val="0070C0"/>
                </a:solidFill>
                <a:latin typeface="TH SarabunIT๙" pitchFamily="34" charset="-34"/>
                <a:cs typeface="TH SarabunIT๙" pitchFamily="34" charset="-34"/>
              </a:rPr>
              <a:t>(4) ข้อ 6 (1)</a:t>
            </a:r>
            <a:r>
              <a:rPr lang="en-US" sz="3200" b="1" dirty="0" smtClean="0">
                <a:solidFill>
                  <a:srgbClr val="0070C0"/>
                </a:solidFill>
                <a:latin typeface="TH SarabunIT๙" pitchFamily="34" charset="-34"/>
                <a:cs typeface="TH SarabunIT๙" pitchFamily="34" charset="-34"/>
              </a:rPr>
              <a:t>,</a:t>
            </a:r>
            <a:r>
              <a:rPr lang="th-TH" sz="3200" b="1" dirty="0" smtClean="0">
                <a:solidFill>
                  <a:srgbClr val="0070C0"/>
                </a:solidFill>
                <a:latin typeface="TH SarabunIT๙" pitchFamily="34" charset="-34"/>
                <a:cs typeface="TH SarabunIT๙" pitchFamily="34" charset="-34"/>
              </a:rPr>
              <a:t>(2)</a:t>
            </a:r>
            <a:r>
              <a:rPr lang="en-US" sz="3200" b="1" dirty="0" smtClean="0">
                <a:solidFill>
                  <a:srgbClr val="0070C0"/>
                </a:solidFill>
                <a:latin typeface="TH SarabunIT๙" pitchFamily="34" charset="-34"/>
                <a:cs typeface="TH SarabunIT๙" pitchFamily="34" charset="-34"/>
              </a:rPr>
              <a:t>,</a:t>
            </a:r>
            <a:r>
              <a:rPr lang="th-TH" sz="3200" b="1" dirty="0" smtClean="0">
                <a:solidFill>
                  <a:srgbClr val="0070C0"/>
                </a:solidFill>
                <a:latin typeface="TH SarabunIT๙" pitchFamily="34" charset="-34"/>
                <a:cs typeface="TH SarabunIT๙" pitchFamily="34" charset="-34"/>
              </a:rPr>
              <a:t>(3) ข้อ 7 (4)</a:t>
            </a:r>
            <a:r>
              <a:rPr lang="en-US" sz="3200" b="1" dirty="0" smtClean="0">
                <a:solidFill>
                  <a:srgbClr val="0070C0"/>
                </a:solidFill>
                <a:latin typeface="TH SarabunIT๙" pitchFamily="34" charset="-34"/>
                <a:cs typeface="TH SarabunIT๙" pitchFamily="34" charset="-34"/>
              </a:rPr>
              <a:t>,</a:t>
            </a:r>
            <a:r>
              <a:rPr lang="th-TH" sz="3200" b="1" dirty="0" smtClean="0">
                <a:solidFill>
                  <a:srgbClr val="0070C0"/>
                </a:solidFill>
                <a:latin typeface="TH SarabunIT๙" pitchFamily="34" charset="-34"/>
                <a:cs typeface="TH SarabunIT๙" pitchFamily="34" charset="-34"/>
              </a:rPr>
              <a:t>(5) ข้อ 8 (5) ข้อ 9 (1) เป็นต้น</a:t>
            </a:r>
            <a:r>
              <a:rPr lang="en-US" sz="3200" b="1" dirty="0" smtClean="0">
                <a:solidFill>
                  <a:srgbClr val="0070C0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569365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675" y="685800"/>
            <a:ext cx="723106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650" y="1779587"/>
            <a:ext cx="8394700" cy="4926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3988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3325" y="-228600"/>
            <a:ext cx="6864350" cy="1420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0625" y="685800"/>
            <a:ext cx="6737350" cy="5867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834991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050" y="381000"/>
            <a:ext cx="7327900" cy="1408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75" y="1743075"/>
            <a:ext cx="8096250" cy="465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4025" y="3989387"/>
            <a:ext cx="3432175" cy="2182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774092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75410" y="1648986"/>
            <a:ext cx="6934200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400" b="1" u="sng" dirty="0">
                <a:solidFill>
                  <a:schemeClr val="accent1"/>
                </a:solidFill>
                <a:latin typeface="TH SarabunIT๙" pitchFamily="34" charset="-34"/>
                <a:cs typeface="TH SarabunIT๙" pitchFamily="34" charset="-34"/>
              </a:rPr>
              <a:t>ประเภทการ</a:t>
            </a:r>
            <a:r>
              <a:rPr lang="th-TH" sz="4400" b="1" u="sng" dirty="0" smtClean="0">
                <a:solidFill>
                  <a:schemeClr val="accent1"/>
                </a:solidFill>
                <a:latin typeface="TH SarabunIT๙" pitchFamily="34" charset="-34"/>
                <a:cs typeface="TH SarabunIT๙" pitchFamily="34" charset="-34"/>
              </a:rPr>
              <a:t>ลา</a:t>
            </a:r>
          </a:p>
          <a:p>
            <a:r>
              <a:rPr lang="th-TH" sz="3600" dirty="0" smtClean="0">
                <a:solidFill>
                  <a:schemeClr val="accent1"/>
                </a:solidFill>
                <a:latin typeface="TH SarabunIT๙" pitchFamily="34" charset="-34"/>
                <a:cs typeface="TH SarabunIT๙" pitchFamily="34" charset="-34"/>
              </a:rPr>
              <a:t>การลามี 11 ประเภท</a:t>
            </a:r>
          </a:p>
          <a:p>
            <a:pPr marL="342900" indent="-342900">
              <a:buAutoNum type="arabicPeriod"/>
            </a:pPr>
            <a:r>
              <a:rPr lang="th-TH" sz="3600" dirty="0" smtClean="0">
                <a:solidFill>
                  <a:schemeClr val="accent1"/>
                </a:solidFill>
                <a:latin typeface="TH SarabunIT๙" pitchFamily="34" charset="-34"/>
                <a:cs typeface="TH SarabunIT๙" pitchFamily="34" charset="-34"/>
              </a:rPr>
              <a:t>การลาป่วย</a:t>
            </a:r>
          </a:p>
          <a:p>
            <a:pPr marL="342900" indent="-342900">
              <a:buAutoNum type="arabicPeriod"/>
            </a:pPr>
            <a:r>
              <a:rPr lang="th-TH" sz="3600" dirty="0" smtClean="0">
                <a:solidFill>
                  <a:schemeClr val="accent1"/>
                </a:solidFill>
                <a:latin typeface="TH SarabunIT๙" pitchFamily="34" charset="-34"/>
                <a:cs typeface="TH SarabunIT๙" pitchFamily="34" charset="-34"/>
              </a:rPr>
              <a:t>การลาคลอดบุตร</a:t>
            </a:r>
          </a:p>
          <a:p>
            <a:pPr marL="342900" indent="-342900">
              <a:buAutoNum type="arabicPeriod"/>
            </a:pPr>
            <a:r>
              <a:rPr lang="th-TH" sz="3600" dirty="0" smtClean="0">
                <a:solidFill>
                  <a:schemeClr val="accent1"/>
                </a:solidFill>
                <a:latin typeface="TH SarabunIT๙" pitchFamily="34" charset="-34"/>
                <a:cs typeface="TH SarabunIT๙" pitchFamily="34" charset="-34"/>
              </a:rPr>
              <a:t>การลาไปช่วยเหลือภริยาที่คลอดบุตร</a:t>
            </a:r>
          </a:p>
          <a:p>
            <a:pPr marL="342900" indent="-342900">
              <a:buAutoNum type="arabicPeriod"/>
            </a:pPr>
            <a:r>
              <a:rPr lang="th-TH" sz="3600" dirty="0" smtClean="0">
                <a:solidFill>
                  <a:schemeClr val="accent1"/>
                </a:solidFill>
                <a:latin typeface="TH SarabunIT๙" pitchFamily="34" charset="-34"/>
                <a:cs typeface="TH SarabunIT๙" pitchFamily="34" charset="-34"/>
              </a:rPr>
              <a:t>การลากิจส่วนตัว</a:t>
            </a:r>
          </a:p>
          <a:p>
            <a:pPr marL="342900" indent="-342900">
              <a:buAutoNum type="arabicPeriod"/>
            </a:pPr>
            <a:r>
              <a:rPr lang="th-TH" sz="3600" dirty="0" smtClean="0">
                <a:solidFill>
                  <a:schemeClr val="accent1"/>
                </a:solidFill>
                <a:latin typeface="TH SarabunIT๙" pitchFamily="34" charset="-34"/>
                <a:cs typeface="TH SarabunIT๙" pitchFamily="34" charset="-34"/>
              </a:rPr>
              <a:t>การลาพักผ่อน</a:t>
            </a: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1066800" y="1295400"/>
            <a:ext cx="7086600" cy="4800600"/>
          </a:xfrm>
          <a:prstGeom prst="rect">
            <a:avLst/>
          </a:prstGeom>
          <a:noFill/>
          <a:ln w="44450" cmpd="dbl"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9459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 smtClean="0"/>
              <a:t>                                            </a:t>
            </a:r>
          </a:p>
          <a:p>
            <a:pPr marL="0" indent="0">
              <a:buNone/>
            </a:pPr>
            <a:endParaRPr lang="th-TH" dirty="0"/>
          </a:p>
          <a:p>
            <a:pPr marL="0" indent="0">
              <a:buNone/>
            </a:pPr>
            <a:endParaRPr lang="th-TH" dirty="0"/>
          </a:p>
          <a:p>
            <a:pPr marL="0" indent="0">
              <a:buNone/>
            </a:pPr>
            <a:r>
              <a:rPr lang="th-TH" sz="5400" dirty="0" smtClean="0">
                <a:latin typeface="TH SarabunIT๙" pitchFamily="34" charset="-34"/>
                <a:cs typeface="TH SarabunIT๙" pitchFamily="34" charset="-34"/>
              </a:rPr>
              <a:t>                     </a:t>
            </a:r>
            <a:r>
              <a:rPr lang="th-TH" sz="5400" b="1" dirty="0" smtClean="0">
                <a:solidFill>
                  <a:schemeClr val="accent1"/>
                </a:solidFill>
                <a:latin typeface="TH SarabunIT๙" pitchFamily="34" charset="-34"/>
                <a:cs typeface="TH SarabunIT๙" pitchFamily="34" charset="-34"/>
              </a:rPr>
              <a:t>จบบรรยาย</a:t>
            </a:r>
            <a:endParaRPr lang="en-US" sz="5400" b="1" dirty="0">
              <a:solidFill>
                <a:schemeClr val="accent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311788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4400" y="1676400"/>
            <a:ext cx="7600950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1"/>
                </a:solidFill>
                <a:latin typeface="TH SarabunIT๙" pitchFamily="34" charset="-34"/>
                <a:cs typeface="TH SarabunIT๙" pitchFamily="34" charset="-34"/>
              </a:rPr>
              <a:t>6</a:t>
            </a:r>
            <a:r>
              <a:rPr lang="en-US" sz="3200" dirty="0" smtClean="0">
                <a:solidFill>
                  <a:schemeClr val="accent1"/>
                </a:solidFill>
                <a:latin typeface="TH SarabunIT๙" pitchFamily="34" charset="-34"/>
                <a:cs typeface="TH SarabunIT๙" pitchFamily="34" charset="-34"/>
              </a:rPr>
              <a:t>. </a:t>
            </a:r>
            <a:r>
              <a:rPr lang="th-TH" sz="3200" dirty="0" smtClean="0">
                <a:solidFill>
                  <a:schemeClr val="accent1"/>
                </a:solidFill>
                <a:latin typeface="TH SarabunIT๙" pitchFamily="34" charset="-34"/>
                <a:cs typeface="TH SarabunIT๙" pitchFamily="34" charset="-34"/>
              </a:rPr>
              <a:t>การ</a:t>
            </a:r>
            <a:r>
              <a:rPr lang="th-TH" sz="3200" dirty="0">
                <a:solidFill>
                  <a:schemeClr val="accent1"/>
                </a:solidFill>
                <a:latin typeface="TH SarabunIT๙" pitchFamily="34" charset="-34"/>
                <a:cs typeface="TH SarabunIT๙" pitchFamily="34" charset="-34"/>
              </a:rPr>
              <a:t>ลาอุปสมบท หรือการลาไปประกอบพิธี</a:t>
            </a:r>
            <a:r>
              <a:rPr lang="th-TH" sz="3200" dirty="0" err="1" smtClean="0">
                <a:solidFill>
                  <a:schemeClr val="accent1"/>
                </a:solidFill>
                <a:latin typeface="TH SarabunIT๙" pitchFamily="34" charset="-34"/>
                <a:cs typeface="TH SarabunIT๙" pitchFamily="34" charset="-34"/>
              </a:rPr>
              <a:t>ฮัจย์</a:t>
            </a:r>
            <a:r>
              <a:rPr lang="en-US" sz="3200" dirty="0" smtClean="0">
                <a:solidFill>
                  <a:schemeClr val="accent1"/>
                </a:solidFill>
                <a:latin typeface="TH SarabunIT๙" pitchFamily="34" charset="-34"/>
                <a:cs typeface="TH SarabunIT๙" pitchFamily="34" charset="-34"/>
              </a:rPr>
              <a:t/>
            </a:r>
            <a:br>
              <a:rPr lang="en-US" sz="3200" dirty="0" smtClean="0">
                <a:solidFill>
                  <a:schemeClr val="accent1"/>
                </a:solidFill>
                <a:latin typeface="TH SarabunIT๙" pitchFamily="34" charset="-34"/>
                <a:cs typeface="TH SarabunIT๙" pitchFamily="34" charset="-34"/>
              </a:rPr>
            </a:br>
            <a:r>
              <a:rPr lang="en-US" sz="3200" dirty="0" smtClean="0">
                <a:solidFill>
                  <a:schemeClr val="accent1"/>
                </a:solidFill>
                <a:latin typeface="TH SarabunIT๙" pitchFamily="34" charset="-34"/>
                <a:cs typeface="TH SarabunIT๙" pitchFamily="34" charset="-34"/>
              </a:rPr>
              <a:t>7. </a:t>
            </a:r>
            <a:r>
              <a:rPr lang="th-TH" sz="3200" dirty="0" smtClean="0">
                <a:solidFill>
                  <a:schemeClr val="accent1"/>
                </a:solidFill>
                <a:latin typeface="TH SarabunIT๙" pitchFamily="34" charset="-34"/>
                <a:cs typeface="TH SarabunIT๙" pitchFamily="34" charset="-34"/>
              </a:rPr>
              <a:t>การ</a:t>
            </a:r>
            <a:r>
              <a:rPr lang="th-TH" sz="3200" dirty="0">
                <a:solidFill>
                  <a:schemeClr val="accent1"/>
                </a:solidFill>
                <a:latin typeface="TH SarabunIT๙" pitchFamily="34" charset="-34"/>
                <a:cs typeface="TH SarabunIT๙" pitchFamily="34" charset="-34"/>
              </a:rPr>
              <a:t>ลาเข้ารับการตรวจเลือก หรือเข้ารับการเตรียมพล</a:t>
            </a:r>
          </a:p>
          <a:p>
            <a:r>
              <a:rPr lang="th-TH" sz="3200" dirty="0" smtClean="0">
                <a:solidFill>
                  <a:schemeClr val="accent1"/>
                </a:solidFill>
                <a:latin typeface="TH SarabunIT๙" pitchFamily="34" charset="-34"/>
                <a:cs typeface="TH SarabunIT๙" pitchFamily="34" charset="-34"/>
              </a:rPr>
              <a:t>8. การ</a:t>
            </a:r>
            <a:r>
              <a:rPr lang="th-TH" sz="3200" dirty="0">
                <a:solidFill>
                  <a:schemeClr val="accent1"/>
                </a:solidFill>
                <a:latin typeface="TH SarabunIT๙" pitchFamily="34" charset="-34"/>
                <a:cs typeface="TH SarabunIT๙" pitchFamily="34" charset="-34"/>
              </a:rPr>
              <a:t>ลาไปศึกษา ฝึกอบรม ปฏิบัติการ วิจัย หรือดูงาน</a:t>
            </a:r>
          </a:p>
          <a:p>
            <a:r>
              <a:rPr lang="th-TH" sz="3200" dirty="0" smtClean="0">
                <a:solidFill>
                  <a:schemeClr val="accent1"/>
                </a:solidFill>
                <a:latin typeface="TH SarabunIT๙" pitchFamily="34" charset="-34"/>
                <a:cs typeface="TH SarabunIT๙" pitchFamily="34" charset="-34"/>
              </a:rPr>
              <a:t>9. การ</a:t>
            </a:r>
            <a:r>
              <a:rPr lang="th-TH" sz="3200" dirty="0">
                <a:solidFill>
                  <a:schemeClr val="accent1"/>
                </a:solidFill>
                <a:latin typeface="TH SarabunIT๙" pitchFamily="34" charset="-34"/>
                <a:cs typeface="TH SarabunIT๙" pitchFamily="34" charset="-34"/>
              </a:rPr>
              <a:t>ลาไปปฏิบัติงานในองค์การระหว่างประเทศ</a:t>
            </a:r>
          </a:p>
          <a:p>
            <a:r>
              <a:rPr lang="th-TH" sz="3200" dirty="0" smtClean="0">
                <a:solidFill>
                  <a:schemeClr val="accent1"/>
                </a:solidFill>
                <a:latin typeface="TH SarabunIT๙" pitchFamily="34" charset="-34"/>
                <a:cs typeface="TH SarabunIT๙" pitchFamily="34" charset="-34"/>
              </a:rPr>
              <a:t>10. การ</a:t>
            </a:r>
            <a:r>
              <a:rPr lang="th-TH" sz="3200" dirty="0">
                <a:solidFill>
                  <a:schemeClr val="accent1"/>
                </a:solidFill>
                <a:latin typeface="TH SarabunIT๙" pitchFamily="34" charset="-34"/>
                <a:cs typeface="TH SarabunIT๙" pitchFamily="34" charset="-34"/>
              </a:rPr>
              <a:t>ลาติดตามคู่</a:t>
            </a:r>
            <a:r>
              <a:rPr lang="th-TH" sz="3200" dirty="0" smtClean="0">
                <a:solidFill>
                  <a:schemeClr val="accent1"/>
                </a:solidFill>
                <a:latin typeface="TH SarabunIT๙" pitchFamily="34" charset="-34"/>
                <a:cs typeface="TH SarabunIT๙" pitchFamily="34" charset="-34"/>
              </a:rPr>
              <a:t>สมรส</a:t>
            </a:r>
            <a:endParaRPr lang="en-US" sz="3200" dirty="0" smtClean="0">
              <a:solidFill>
                <a:schemeClr val="accent1"/>
              </a:solidFill>
              <a:latin typeface="TH SarabunIT๙" pitchFamily="34" charset="-34"/>
              <a:cs typeface="TH SarabunIT๙" pitchFamily="34" charset="-34"/>
            </a:endParaRPr>
          </a:p>
          <a:p>
            <a:r>
              <a:rPr lang="th-TH" sz="3200" dirty="0" smtClean="0">
                <a:solidFill>
                  <a:schemeClr val="accent1"/>
                </a:solidFill>
                <a:latin typeface="TH SarabunIT๙" pitchFamily="34" charset="-34"/>
                <a:cs typeface="TH SarabunIT๙" pitchFamily="34" charset="-34"/>
              </a:rPr>
              <a:t>11. การ</a:t>
            </a:r>
            <a:r>
              <a:rPr lang="th-TH" sz="3200" dirty="0">
                <a:solidFill>
                  <a:schemeClr val="accent1"/>
                </a:solidFill>
                <a:latin typeface="TH SarabunIT๙" pitchFamily="34" charset="-34"/>
                <a:cs typeface="TH SarabunIT๙" pitchFamily="34" charset="-34"/>
              </a:rPr>
              <a:t>ลาไปฟื้นฟูสมรรถภาพด้าน</a:t>
            </a:r>
            <a:r>
              <a:rPr lang="th-TH" sz="3200" dirty="0" smtClean="0">
                <a:solidFill>
                  <a:schemeClr val="accent1"/>
                </a:solidFill>
                <a:latin typeface="TH SarabunIT๙" pitchFamily="34" charset="-34"/>
                <a:cs typeface="TH SarabunIT๙" pitchFamily="34" charset="-34"/>
              </a:rPr>
              <a:t>อาชีพ</a:t>
            </a:r>
          </a:p>
          <a:p>
            <a:r>
              <a:rPr lang="th-TH" sz="3200" b="1" dirty="0" smtClean="0">
                <a:latin typeface="TH SarabunIT๙" pitchFamily="34" charset="-34"/>
                <a:cs typeface="TH SarabunIT๙" pitchFamily="34" charset="-34"/>
              </a:rPr>
              <a:t>*ระเบียบสำนักนายกรัฐมนตรีว่าด้วยการลาของข้าราชการ พ.ศ. 2555 ประกาศใช้เมื่อวันที่ 25 มกราคม 2555</a:t>
            </a:r>
            <a:endParaRPr lang="th-TH" sz="3200" b="1" dirty="0">
              <a:latin typeface="TH SarabunIT๙" pitchFamily="34" charset="-34"/>
              <a:cs typeface="TH SarabunIT๙" pitchFamily="34" charset="-34"/>
            </a:endParaRPr>
          </a:p>
          <a:p>
            <a:endParaRPr lang="en-US" sz="2000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762000" y="1295400"/>
            <a:ext cx="7753350" cy="4800600"/>
          </a:xfrm>
          <a:prstGeom prst="rect">
            <a:avLst/>
          </a:prstGeom>
          <a:noFill/>
          <a:ln w="44450" cmpd="dbl"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H SarabunIT๙" pitchFamily="34" charset="-34"/>
              <a:cs typeface="TH SarabunIT๙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112515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รูปภาพ 5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516" b="90000" l="10000" r="90000">
                        <a14:foregroundMark x1="24833" y1="5484" x2="24833" y2="5484"/>
                        <a14:foregroundMark x1="24667" y1="5484" x2="23333" y2="10161"/>
                        <a14:foregroundMark x1="18500" y1="4516" x2="34333" y2="5323"/>
                        <a14:foregroundMark x1="38833" y1="11129" x2="38667" y2="19194"/>
                        <a14:foregroundMark x1="38333" y1="17742" x2="38333" y2="17742"/>
                        <a14:foregroundMark x1="19000" y1="65161" x2="22500" y2="75161"/>
                        <a14:foregroundMark x1="15333" y1="76290" x2="23500" y2="75968"/>
                        <a14:backgroundMark x1="24833" y1="5645" x2="24833" y2="564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4108838"/>
            <a:ext cx="2480310" cy="2562987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929640" y="1219200"/>
            <a:ext cx="745236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thaiDist">
              <a:buAutoNum type="arabicPeriod"/>
            </a:pPr>
            <a:r>
              <a:rPr lang="th-TH" sz="3200" b="1" dirty="0" smtClean="0">
                <a:solidFill>
                  <a:schemeClr val="accent3"/>
                </a:solidFill>
                <a:latin typeface="TH SarabunIT๙" pitchFamily="34" charset="-34"/>
                <a:cs typeface="TH SarabunIT๙" pitchFamily="34" charset="-34"/>
              </a:rPr>
              <a:t>ลาป่วย</a:t>
            </a:r>
          </a:p>
          <a:p>
            <a:pPr algn="thaiDist"/>
            <a:r>
              <a:rPr lang="th-TH" sz="3200" dirty="0" smtClean="0">
                <a:solidFill>
                  <a:schemeClr val="accent1"/>
                </a:solidFill>
                <a:latin typeface="TH SarabunIT๙" pitchFamily="34" charset="-34"/>
                <a:cs typeface="TH SarabunIT๙" pitchFamily="34" charset="-34"/>
              </a:rPr>
              <a:t>ข้อ 18 </a:t>
            </a:r>
            <a:r>
              <a:rPr lang="en-US" sz="3200" dirty="0" smtClean="0">
                <a:solidFill>
                  <a:schemeClr val="accent1"/>
                </a:solidFill>
                <a:latin typeface="TH SarabunIT๙" pitchFamily="34" charset="-34"/>
                <a:cs typeface="TH SarabunIT๙" pitchFamily="34" charset="-34"/>
              </a:rPr>
              <a:t>“</a:t>
            </a:r>
            <a:r>
              <a:rPr lang="th-TH" sz="3200" dirty="0" smtClean="0">
                <a:solidFill>
                  <a:schemeClr val="accent1"/>
                </a:solidFill>
                <a:latin typeface="TH SarabunIT๙" pitchFamily="34" charset="-34"/>
                <a:cs typeface="TH SarabunIT๙" pitchFamily="34" charset="-34"/>
              </a:rPr>
              <a:t>ข้าราชการซึ่งประสงค์จะลาป่วยเพื่อรักษาตัว ให้เสนอหรือจัดส่งใบลาต่อผู้บังคับบัญชาตามลำดับ จนถึงผู้มีอำนาจอนุญาตก่อนหรือในวันที่ลา เว้นแต่ในกรณีจำเป็น จะเสนอหรือจัดส่งใบลาในวันแรกที่มาปฏิบัติราชการก็ได้</a:t>
            </a:r>
          </a:p>
          <a:p>
            <a:pPr algn="thaiDist"/>
            <a:r>
              <a:rPr lang="th-TH" sz="3200" dirty="0">
                <a:solidFill>
                  <a:schemeClr val="accent1"/>
                </a:solidFill>
                <a:latin typeface="TH SarabunIT๙" pitchFamily="34" charset="-34"/>
                <a:cs typeface="TH SarabunIT๙" pitchFamily="34" charset="-34"/>
              </a:rPr>
              <a:t>ลาป่วยมีสิทธิได้รับเงินเดือนระหว่างการ</a:t>
            </a:r>
            <a:r>
              <a:rPr lang="th-TH" sz="3200" b="1" dirty="0">
                <a:solidFill>
                  <a:schemeClr val="accent1"/>
                </a:solidFill>
                <a:latin typeface="TH SarabunIT๙" pitchFamily="34" charset="-34"/>
                <a:cs typeface="TH SarabunIT๙" pitchFamily="34" charset="-34"/>
              </a:rPr>
              <a:t>ลาปีหนึ่งได้ 60 – 120 วัน </a:t>
            </a:r>
          </a:p>
          <a:p>
            <a:pPr marL="285750" indent="-285750" algn="thaiDist">
              <a:buFontTx/>
              <a:buChar char="-"/>
            </a:pPr>
            <a:r>
              <a:rPr lang="th-TH" sz="3200" b="1" dirty="0">
                <a:solidFill>
                  <a:schemeClr val="accent1"/>
                </a:solidFill>
                <a:latin typeface="TH SarabunIT๙" pitchFamily="34" charset="-34"/>
                <a:cs typeface="TH SarabunIT๙" pitchFamily="34" charset="-34"/>
              </a:rPr>
              <a:t>ลาป่วยตั้งแต่ 30 วัน ต้องมีใบรับรองแพทย์</a:t>
            </a:r>
          </a:p>
          <a:p>
            <a:pPr algn="thaiDist"/>
            <a:endParaRPr lang="th-TH" sz="3200" dirty="0" smtClean="0">
              <a:solidFill>
                <a:schemeClr val="accent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609600" y="1066800"/>
            <a:ext cx="8153400" cy="5410200"/>
          </a:xfrm>
          <a:prstGeom prst="rect">
            <a:avLst/>
          </a:prstGeom>
          <a:noFill/>
          <a:ln w="44450" cmpd="dbl"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4834890"/>
            <a:ext cx="2486025" cy="158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43970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54380" y="1077754"/>
            <a:ext cx="7620000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thaiDist">
              <a:buFontTx/>
              <a:buChar char="-"/>
            </a:pPr>
            <a:r>
              <a:rPr lang="th-TH" sz="3000" b="1" dirty="0" smtClean="0">
                <a:solidFill>
                  <a:schemeClr val="accent1"/>
                </a:solidFill>
                <a:latin typeface="TH SarabunIT๙" pitchFamily="34" charset="-34"/>
                <a:cs typeface="TH SarabunIT๙" pitchFamily="34" charset="-34"/>
              </a:rPr>
              <a:t>ลาป่วยไม่ถึง 30 วัน </a:t>
            </a:r>
            <a:r>
              <a:rPr lang="th-TH" sz="3000" dirty="0" smtClean="0">
                <a:solidFill>
                  <a:schemeClr val="accent1"/>
                </a:solidFill>
                <a:latin typeface="TH SarabunIT๙" pitchFamily="34" charset="-34"/>
                <a:cs typeface="TH SarabunIT๙" pitchFamily="34" charset="-34"/>
              </a:rPr>
              <a:t>ไม่ว่าลาครั้งเดียวหรือหลายครั้งติดต่อกัน ถ้าผู้มีอำนาจเห็นสมควรจะสั่งให้มีใบรับรองแพทย์หรือสั่งให้ผู้ลาไปรับการตรวจจากแพทย์ของทางราชการเพื่อประกอบการพิจารณาอนุญาตก็ได้</a:t>
            </a:r>
          </a:p>
          <a:p>
            <a:pPr marL="285750" indent="-285750" algn="thaiDist">
              <a:buFontTx/>
              <a:buChar char="-"/>
            </a:pPr>
            <a:r>
              <a:rPr lang="th-TH" sz="3000" dirty="0" smtClean="0">
                <a:solidFill>
                  <a:schemeClr val="accent1"/>
                </a:solidFill>
                <a:latin typeface="TH SarabunIT๙" pitchFamily="34" charset="-34"/>
                <a:cs typeface="TH SarabunIT๙" pitchFamily="34" charset="-34"/>
              </a:rPr>
              <a:t>พนักงานราชการ มีสิทธิได้รับค่าตอบแทน ปีหนึ่งไม่เกิน 30 วัน</a:t>
            </a:r>
          </a:p>
          <a:p>
            <a:pPr algn="thaiDist"/>
            <a:r>
              <a:rPr lang="th-TH" sz="3000" dirty="0" smtClean="0">
                <a:solidFill>
                  <a:schemeClr val="accent1"/>
                </a:solidFill>
                <a:latin typeface="TH SarabunIT๙" pitchFamily="34" charset="-34"/>
                <a:cs typeface="TH SarabunIT๙" pitchFamily="34" charset="-34"/>
              </a:rPr>
              <a:t>นับวันหยุดด้วย</a:t>
            </a:r>
          </a:p>
          <a:p>
            <a:pPr algn="thaiDist"/>
            <a:r>
              <a:rPr lang="th-TH" sz="3000" dirty="0" smtClean="0">
                <a:solidFill>
                  <a:schemeClr val="accent1"/>
                </a:solidFill>
                <a:latin typeface="TH SarabunIT๙" pitchFamily="34" charset="-34"/>
                <a:cs typeface="TH SarabunIT๙" pitchFamily="34" charset="-34"/>
              </a:rPr>
              <a:t> - </a:t>
            </a:r>
            <a:r>
              <a:rPr lang="th-TH" sz="3000" b="1" dirty="0" smtClean="0">
                <a:solidFill>
                  <a:schemeClr val="accent1"/>
                </a:solidFill>
                <a:latin typeface="TH SarabunIT๙" pitchFamily="34" charset="-34"/>
                <a:cs typeface="TH SarabunIT๙" pitchFamily="34" charset="-34"/>
              </a:rPr>
              <a:t>ถ้าไม่เกิน 60 วัน </a:t>
            </a:r>
            <a:r>
              <a:rPr lang="th-TH" sz="3000" dirty="0" smtClean="0">
                <a:solidFill>
                  <a:schemeClr val="accent1"/>
                </a:solidFill>
                <a:latin typeface="TH SarabunIT๙" pitchFamily="34" charset="-34"/>
                <a:cs typeface="TH SarabunIT๙" pitchFamily="34" charset="-34"/>
              </a:rPr>
              <a:t>ผู้อำนวยการสำนัก มีอำนาจ</a:t>
            </a:r>
          </a:p>
          <a:p>
            <a:pPr algn="thaiDist"/>
            <a:r>
              <a:rPr lang="th-TH" sz="3000" dirty="0" smtClean="0">
                <a:solidFill>
                  <a:schemeClr val="accent1"/>
                </a:solidFill>
                <a:latin typeface="TH SarabunIT๙" pitchFamily="34" charset="-34"/>
                <a:cs typeface="TH SarabunIT๙" pitchFamily="34" charset="-34"/>
              </a:rPr>
              <a:t>- </a:t>
            </a:r>
            <a:r>
              <a:rPr lang="th-TH" sz="3000" b="1" dirty="0" smtClean="0">
                <a:solidFill>
                  <a:schemeClr val="accent1"/>
                </a:solidFill>
                <a:latin typeface="TH SarabunIT๙" pitchFamily="34" charset="-34"/>
                <a:cs typeface="TH SarabunIT๙" pitchFamily="34" charset="-34"/>
              </a:rPr>
              <a:t>ถ้าเกิน 60 – 120 วัน </a:t>
            </a:r>
            <a:r>
              <a:rPr lang="th-TH" sz="3000" dirty="0" smtClean="0">
                <a:solidFill>
                  <a:schemeClr val="accent1"/>
                </a:solidFill>
                <a:latin typeface="TH SarabunIT๙" pitchFamily="34" charset="-34"/>
                <a:cs typeface="TH SarabunIT๙" pitchFamily="34" charset="-34"/>
              </a:rPr>
              <a:t>ผู้อำนวยการสำนัก ต้องเสนอใบลาต่อไปยังหัวหน้าส่วนราชการ (อธิบดี)</a:t>
            </a:r>
          </a:p>
          <a:p>
            <a:pPr marL="285750" indent="-285750" algn="thaiDist">
              <a:buFontTx/>
              <a:buChar char="-"/>
            </a:pPr>
            <a:r>
              <a:rPr lang="th-TH" sz="3000" dirty="0" smtClean="0">
                <a:solidFill>
                  <a:schemeClr val="accent1"/>
                </a:solidFill>
                <a:latin typeface="TH SarabunIT๙" pitchFamily="34" charset="-34"/>
                <a:cs typeface="TH SarabunIT๙" pitchFamily="34" charset="-34"/>
              </a:rPr>
              <a:t>ลาป่วยต่างกับลากิจ คือ ลากิจเรียกตัวกลับมาทำงานได้ ถ้ามีเหตุจำเป็นเร่งด่วน</a:t>
            </a:r>
          </a:p>
          <a:p>
            <a:pPr algn="thaiDist"/>
            <a:endParaRPr lang="en-US" sz="30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396240" y="1066800"/>
            <a:ext cx="8442960" cy="4800600"/>
          </a:xfrm>
          <a:prstGeom prst="rect">
            <a:avLst/>
          </a:prstGeom>
          <a:noFill/>
          <a:ln w="44450" cmpd="dbl"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รูปภาพ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5220" y="2590800"/>
            <a:ext cx="1192716" cy="123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2698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86300" y="803029"/>
            <a:ext cx="4648200" cy="6054667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 prstMaterial="translucentPowder"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04900" y="1219200"/>
            <a:ext cx="7162800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thaiDist"/>
            <a:r>
              <a:rPr lang="th-TH" sz="3200" b="1" dirty="0" smtClean="0">
                <a:solidFill>
                  <a:schemeClr val="accent1"/>
                </a:solidFill>
                <a:latin typeface="TH SarabunIT๙" pitchFamily="34" charset="-34"/>
                <a:cs typeface="TH SarabunIT๙" pitchFamily="34" charset="-34"/>
              </a:rPr>
              <a:t>2. ลาคลอดบุตร</a:t>
            </a:r>
          </a:p>
          <a:p>
            <a:pPr marL="285750" indent="-285750" algn="thaiDist">
              <a:buFontTx/>
              <a:buChar char="-"/>
            </a:pPr>
            <a:r>
              <a:rPr lang="th-TH" sz="3200" b="1" dirty="0" smtClean="0">
                <a:solidFill>
                  <a:schemeClr val="accent1"/>
                </a:solidFill>
                <a:latin typeface="TH SarabunIT๙" pitchFamily="34" charset="-34"/>
                <a:cs typeface="TH SarabunIT๙" pitchFamily="34" charset="-34"/>
              </a:rPr>
              <a:t>ได้รับเงินเดือนในระหว่างลาได้ ไม่เกิน 90 วัน </a:t>
            </a:r>
            <a:r>
              <a:rPr lang="th-TH" sz="3200" dirty="0" smtClean="0">
                <a:solidFill>
                  <a:schemeClr val="accent1"/>
                </a:solidFill>
                <a:latin typeface="TH SarabunIT๙" pitchFamily="34" charset="-34"/>
                <a:cs typeface="TH SarabunIT๙" pitchFamily="34" charset="-34"/>
              </a:rPr>
              <a:t>จะลาต่อจากนั้นก็ได้ แต่ต้องลากิจส่วนตัว  ได้ไม่</a:t>
            </a:r>
            <a:r>
              <a:rPr lang="th-TH" sz="3200" b="1" dirty="0" smtClean="0">
                <a:solidFill>
                  <a:schemeClr val="accent1"/>
                </a:solidFill>
                <a:latin typeface="TH SarabunIT๙" pitchFamily="34" charset="-34"/>
                <a:cs typeface="TH SarabunIT๙" pitchFamily="34" charset="-34"/>
              </a:rPr>
              <a:t>เกิน 150 วัน แต่จะไม่ได้รับเงินเดือนระหว่างลา</a:t>
            </a:r>
          </a:p>
          <a:p>
            <a:pPr algn="thaiDist"/>
            <a:r>
              <a:rPr lang="th-TH" sz="3200" dirty="0" smtClean="0">
                <a:solidFill>
                  <a:schemeClr val="accent1"/>
                </a:solidFill>
                <a:latin typeface="TH SarabunIT๙" pitchFamily="34" charset="-34"/>
                <a:cs typeface="TH SarabunIT๙" pitchFamily="34" charset="-34"/>
              </a:rPr>
              <a:t>หลักเกณฑ์การลาคลอด</a:t>
            </a:r>
          </a:p>
          <a:p>
            <a:pPr algn="thaiDist"/>
            <a:r>
              <a:rPr lang="th-TH" sz="3200" dirty="0" smtClean="0">
                <a:solidFill>
                  <a:schemeClr val="accent1"/>
                </a:solidFill>
                <a:latin typeface="TH SarabunIT๙" pitchFamily="34" charset="-34"/>
                <a:cs typeface="TH SarabunIT๙" pitchFamily="34" charset="-34"/>
              </a:rPr>
              <a:t>(1) มีสิทธิได้รับเงินเดือน 90 วัน ตามที่ลา</a:t>
            </a:r>
          </a:p>
          <a:p>
            <a:pPr algn="thaiDist"/>
            <a:r>
              <a:rPr lang="th-TH" sz="3200" dirty="0" smtClean="0">
                <a:solidFill>
                  <a:schemeClr val="accent1"/>
                </a:solidFill>
                <a:latin typeface="TH SarabunIT๙" pitchFamily="34" charset="-34"/>
                <a:cs typeface="TH SarabunIT๙" pitchFamily="34" charset="-34"/>
              </a:rPr>
              <a:t>(2) ลาครั้งหนึ่งได้ 90 วัน(นับวันหยุดด้วย)</a:t>
            </a:r>
          </a:p>
          <a:p>
            <a:pPr algn="thaiDist"/>
            <a:r>
              <a:rPr lang="th-TH" sz="3200" dirty="0" smtClean="0">
                <a:solidFill>
                  <a:schemeClr val="accent1"/>
                </a:solidFill>
                <a:latin typeface="TH SarabunIT๙" pitchFamily="34" charset="-34"/>
                <a:cs typeface="TH SarabunIT๙" pitchFamily="34" charset="-34"/>
              </a:rPr>
              <a:t>(3) จะลาก่อนหรือในวันที่คลอด หรือหลังคลอดก็ได้</a:t>
            </a:r>
          </a:p>
          <a:p>
            <a:pPr marL="285750" indent="-285750" algn="thaiDist">
              <a:buFontTx/>
              <a:buChar char="-"/>
            </a:pPr>
            <a:r>
              <a:rPr lang="th-TH" sz="3200" b="1" dirty="0" smtClean="0">
                <a:solidFill>
                  <a:schemeClr val="accent1"/>
                </a:solidFill>
                <a:latin typeface="TH SarabunIT๙" pitchFamily="34" charset="-34"/>
                <a:cs typeface="TH SarabunIT๙" pitchFamily="34" charset="-34"/>
              </a:rPr>
              <a:t>พนักงานราชการ ปีหนึ่งไม่เกิน 45 วัน </a:t>
            </a:r>
            <a:r>
              <a:rPr lang="th-TH" sz="3200" dirty="0" smtClean="0">
                <a:solidFill>
                  <a:schemeClr val="accent1"/>
                </a:solidFill>
                <a:latin typeface="TH SarabunIT๙" pitchFamily="34" charset="-34"/>
                <a:cs typeface="TH SarabunIT๙" pitchFamily="34" charset="-34"/>
              </a:rPr>
              <a:t>เพื่อให้สอดคล้องกับหลักเกณฑ์กฎหมายประกันสังคม</a:t>
            </a:r>
          </a:p>
          <a:p>
            <a:pPr marL="285750" indent="-285750" algn="thaiDist">
              <a:buFontTx/>
              <a:buChar char="-"/>
            </a:pPr>
            <a:endParaRPr lang="en-US" sz="3200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609600" y="1040100"/>
            <a:ext cx="8153400" cy="5436900"/>
          </a:xfrm>
          <a:prstGeom prst="rect">
            <a:avLst/>
          </a:prstGeom>
          <a:noFill/>
          <a:ln w="44450" cmpd="dbl"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6699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81100" y="1432560"/>
            <a:ext cx="70104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thaiDist"/>
            <a:r>
              <a:rPr lang="th-TH" sz="3200" b="1" dirty="0" smtClean="0">
                <a:solidFill>
                  <a:schemeClr val="tx2"/>
                </a:solidFill>
                <a:latin typeface="TH SarabunIT๙" pitchFamily="34" charset="-34"/>
                <a:cs typeface="TH SarabunIT๙" pitchFamily="34" charset="-34"/>
              </a:rPr>
              <a:t>3. ลาไปช่วยภริยาที่คลอดบุตร</a:t>
            </a:r>
          </a:p>
          <a:p>
            <a:pPr marL="285750" indent="-285750" algn="thaiDist">
              <a:buFontTx/>
              <a:buChar char="-"/>
            </a:pPr>
            <a:r>
              <a:rPr lang="th-TH" sz="3200" dirty="0" smtClean="0">
                <a:solidFill>
                  <a:schemeClr val="tx2"/>
                </a:solidFill>
                <a:latin typeface="TH SarabunIT๙" pitchFamily="34" charset="-34"/>
                <a:cs typeface="TH SarabunIT๙" pitchFamily="34" charset="-34"/>
              </a:rPr>
              <a:t>เสนอก่อนหรือในวันที่ลาภายใน 90 วัน นับแต่วันที่คลอดบุตร</a:t>
            </a:r>
          </a:p>
          <a:p>
            <a:pPr marL="285750" indent="-285750" algn="thaiDist">
              <a:buFontTx/>
              <a:buChar char="-"/>
            </a:pPr>
            <a:r>
              <a:rPr lang="th-TH" sz="3200" dirty="0" smtClean="0">
                <a:solidFill>
                  <a:schemeClr val="tx2"/>
                </a:solidFill>
                <a:latin typeface="TH SarabunIT๙" pitchFamily="34" charset="-34"/>
                <a:cs typeface="TH SarabunIT๙" pitchFamily="34" charset="-34"/>
              </a:rPr>
              <a:t>สิทธิครั้งหนึ่งติดต่อกันได้ไม่เกิน 15 วันทำการ</a:t>
            </a:r>
          </a:p>
          <a:p>
            <a:pPr marL="285750" indent="-285750" algn="thaiDist">
              <a:buFontTx/>
              <a:buChar char="-"/>
            </a:pPr>
            <a:r>
              <a:rPr lang="th-TH" sz="3200" dirty="0" smtClean="0">
                <a:solidFill>
                  <a:schemeClr val="tx2"/>
                </a:solidFill>
                <a:latin typeface="TH SarabunIT๙" pitchFamily="34" charset="-34"/>
                <a:cs typeface="TH SarabunIT๙" pitchFamily="34" charset="-34"/>
              </a:rPr>
              <a:t>ต้องเป็นภริยาโดยชอบด้วยกฎหมายด้วย</a:t>
            </a:r>
          </a:p>
          <a:p>
            <a:pPr algn="thaiDist"/>
            <a:r>
              <a:rPr lang="th-TH" sz="3200" b="1" u="sng" dirty="0" smtClean="0">
                <a:solidFill>
                  <a:schemeClr val="tx2"/>
                </a:solidFill>
                <a:latin typeface="TH SarabunIT๙" pitchFamily="34" charset="-34"/>
                <a:cs typeface="TH SarabunIT๙" pitchFamily="34" charset="-34"/>
              </a:rPr>
              <a:t>พนักงานราชการไม่มีสิทธิลา </a:t>
            </a:r>
            <a:r>
              <a:rPr lang="th-TH" sz="3200" dirty="0" smtClean="0">
                <a:solidFill>
                  <a:schemeClr val="tx2"/>
                </a:solidFill>
                <a:latin typeface="TH SarabunIT๙" pitchFamily="34" charset="-34"/>
                <a:cs typeface="TH SarabunIT๙" pitchFamily="34" charset="-34"/>
              </a:rPr>
              <a:t>เพราะประกาศคณะกรรมการบริหารพนักงานราชการ ไม่ได้กำหนดสิทธิประโยชน์ไว้ในปี พ.ศ. 2554</a:t>
            </a: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609600" y="1066800"/>
            <a:ext cx="8153400" cy="4800600"/>
          </a:xfrm>
          <a:prstGeom prst="rect">
            <a:avLst/>
          </a:prstGeom>
          <a:noFill/>
          <a:ln w="44450" cmpd="dbl"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6075" y="4343400"/>
            <a:ext cx="847725" cy="139065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69335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14400" y="1447800"/>
            <a:ext cx="769620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thaiDist"/>
            <a:r>
              <a:rPr lang="th-TH" sz="3200" b="1" dirty="0" smtClean="0">
                <a:solidFill>
                  <a:srgbClr val="7030A0"/>
                </a:solidFill>
                <a:latin typeface="TH SarabunIT๙" pitchFamily="34" charset="-34"/>
                <a:cs typeface="TH SarabunIT๙" pitchFamily="34" charset="-34"/>
              </a:rPr>
              <a:t>4.</a:t>
            </a:r>
            <a:r>
              <a:rPr lang="th-TH" sz="3200" b="1" dirty="0" smtClean="0"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sz="3200" b="1" dirty="0" smtClean="0">
                <a:solidFill>
                  <a:srgbClr val="7030A0"/>
                </a:solidFill>
                <a:latin typeface="TH SarabunIT๙" pitchFamily="34" charset="-34"/>
                <a:cs typeface="TH SarabunIT๙" pitchFamily="34" charset="-34"/>
              </a:rPr>
              <a:t>ลากิจส่วนตัว</a:t>
            </a:r>
          </a:p>
          <a:p>
            <a:pPr marL="285750" indent="-285750" algn="thaiDist">
              <a:buFontTx/>
              <a:buChar char="-"/>
            </a:pPr>
            <a:r>
              <a:rPr lang="th-TH" sz="3200" dirty="0" smtClean="0">
                <a:solidFill>
                  <a:schemeClr val="accent1"/>
                </a:solidFill>
                <a:latin typeface="TH SarabunIT๙" pitchFamily="34" charset="-34"/>
                <a:cs typeface="TH SarabunIT๙" pitchFamily="34" charset="-34"/>
              </a:rPr>
              <a:t>ข้าราชการหยุดราชการเพื่อทำกิจธุระ เช่น ดูแลแม่ที่ป่วย ลูกป่วย </a:t>
            </a:r>
            <a:r>
              <a:rPr lang="en-US" sz="3200" dirty="0" smtClean="0">
                <a:solidFill>
                  <a:schemeClr val="accent1"/>
                </a:solidFill>
                <a:latin typeface="TH SarabunIT๙" pitchFamily="34" charset="-34"/>
                <a:cs typeface="TH SarabunIT๙" pitchFamily="34" charset="-34"/>
              </a:rPr>
              <a:t>, </a:t>
            </a:r>
            <a:r>
              <a:rPr lang="th-TH" sz="3200" dirty="0" smtClean="0">
                <a:solidFill>
                  <a:schemeClr val="accent1"/>
                </a:solidFill>
                <a:latin typeface="TH SarabunIT๙" pitchFamily="34" charset="-34"/>
                <a:cs typeface="TH SarabunIT๙" pitchFamily="34" charset="-34"/>
              </a:rPr>
              <a:t>เมียสั่งหยุดเป็นต้น</a:t>
            </a:r>
          </a:p>
          <a:p>
            <a:pPr algn="thaiDist"/>
            <a:r>
              <a:rPr lang="th-TH" sz="3200" b="1" dirty="0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สิทธิ</a:t>
            </a:r>
            <a:r>
              <a:rPr lang="th-TH" sz="3200" dirty="0" smtClean="0"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sz="3200" dirty="0" smtClean="0">
                <a:solidFill>
                  <a:schemeClr val="accent1"/>
                </a:solidFill>
                <a:latin typeface="TH SarabunIT๙" pitchFamily="34" charset="-34"/>
                <a:cs typeface="TH SarabunIT๙" pitchFamily="34" charset="-34"/>
              </a:rPr>
              <a:t>ปีหนึ่งลากิจได้ไม่เกิน 45 วันทำการ</a:t>
            </a:r>
          </a:p>
          <a:p>
            <a:pPr algn="thaiDist"/>
            <a:r>
              <a:rPr lang="th-TH" sz="3200" b="1" dirty="0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ข้อแม้</a:t>
            </a:r>
            <a:r>
              <a:rPr lang="th-TH" sz="3200" dirty="0" smtClean="0"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sz="3200" dirty="0" smtClean="0">
                <a:solidFill>
                  <a:schemeClr val="accent1"/>
                </a:solidFill>
                <a:latin typeface="TH SarabunIT๙" pitchFamily="34" charset="-34"/>
                <a:cs typeface="TH SarabunIT๙" pitchFamily="34" charset="-34"/>
              </a:rPr>
              <a:t>ผู้บังคับบัญชาอาจเรียกตัวมาปฏิบัติราชการได้ถ้ามีเหตุจำเป็น</a:t>
            </a:r>
          </a:p>
          <a:p>
            <a:pPr marL="457200" indent="-457200" algn="thaiDist">
              <a:buFontTx/>
              <a:buChar char="-"/>
            </a:pPr>
            <a:r>
              <a:rPr lang="th-TH" sz="3200" dirty="0" smtClean="0">
                <a:solidFill>
                  <a:schemeClr val="accent1"/>
                </a:solidFill>
                <a:latin typeface="TH SarabunIT๙" pitchFamily="34" charset="-34"/>
                <a:cs typeface="TH SarabunIT๙" pitchFamily="34" charset="-34"/>
              </a:rPr>
              <a:t>พนักงานราชการ ปีหนึ่งไม่เกิน 10 วันทำการ</a:t>
            </a:r>
          </a:p>
          <a:p>
            <a:pPr algn="thaiDist"/>
            <a:r>
              <a:rPr lang="th-TH" sz="3200" dirty="0" smtClean="0">
                <a:solidFill>
                  <a:schemeClr val="accent1"/>
                </a:solidFill>
                <a:latin typeface="TH SarabunIT๙" pitchFamily="34" charset="-34"/>
                <a:cs typeface="TH SarabunIT๙" pitchFamily="34" charset="-34"/>
              </a:rPr>
              <a:t>ตามระเบียบสำนักนายกรัฐมนตรีว่าด้วยพนักงานราชการ พ.ศ. 2547 ประกาศใช้ เมื่อ 16 มกราคม 2547 มี 6 หมวด</a:t>
            </a:r>
            <a:endParaRPr lang="en-US" sz="3200" dirty="0">
              <a:solidFill>
                <a:schemeClr val="accent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609600" y="1066800"/>
            <a:ext cx="8305800" cy="4800600"/>
          </a:xfrm>
          <a:prstGeom prst="rect">
            <a:avLst/>
          </a:prstGeom>
          <a:noFill/>
          <a:ln w="44450" cmpd="dbl"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145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62000" y="813911"/>
            <a:ext cx="7772400" cy="5663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thaiDist"/>
            <a:r>
              <a:rPr lang="th-TH" sz="2900" b="1" dirty="0" smtClean="0">
                <a:solidFill>
                  <a:schemeClr val="accent1"/>
                </a:solidFill>
                <a:latin typeface="TH SarabunIT๙" pitchFamily="34" charset="-34"/>
                <a:cs typeface="TH SarabunIT๙" pitchFamily="34" charset="-34"/>
              </a:rPr>
              <a:t>5. ลาพักผ่อน</a:t>
            </a:r>
          </a:p>
          <a:p>
            <a:pPr marL="285750" indent="-285750" algn="thaiDist">
              <a:buFontTx/>
              <a:buChar char="-"/>
            </a:pPr>
            <a:r>
              <a:rPr lang="th-TH" sz="2900" b="1" dirty="0" smtClean="0">
                <a:solidFill>
                  <a:schemeClr val="accent1"/>
                </a:solidFill>
                <a:latin typeface="TH SarabunIT๙" pitchFamily="34" charset="-34"/>
                <a:cs typeface="TH SarabunIT๙" pitchFamily="34" charset="-34"/>
              </a:rPr>
              <a:t>ปีงบประมาณหนึ่งมีสิทธิลาได้ 10 วันทำการ </a:t>
            </a:r>
            <a:r>
              <a:rPr lang="th-TH" sz="2900" dirty="0" smtClean="0">
                <a:solidFill>
                  <a:schemeClr val="accent1"/>
                </a:solidFill>
                <a:latin typeface="TH SarabunIT๙" pitchFamily="34" charset="-34"/>
                <a:cs typeface="TH SarabunIT๙" pitchFamily="34" charset="-34"/>
              </a:rPr>
              <a:t>เว้นแต่ข้าราชการที่บรรจุใหม่ไม่ถึง 6 เดือน ไม่มีสิทธิลาพักผ่อน หรือลาออกจากราชการไปสมัครรับเลือกตั้ง แล้วกลับมาบรรจุใหม่ถ้าไม่ถึง 6 เดือน ก็ไม่มีสิทธิเช่นกัน</a:t>
            </a:r>
          </a:p>
          <a:p>
            <a:pPr marL="285750" indent="-285750" algn="thaiDist">
              <a:buFontTx/>
              <a:buChar char="-"/>
            </a:pPr>
            <a:r>
              <a:rPr lang="th-TH" sz="2900" b="1" dirty="0" smtClean="0">
                <a:solidFill>
                  <a:schemeClr val="accent1"/>
                </a:solidFill>
                <a:latin typeface="TH SarabunIT๙" pitchFamily="34" charset="-34"/>
                <a:cs typeface="TH SarabunIT๙" pitchFamily="34" charset="-34"/>
              </a:rPr>
              <a:t>สะสมได้ แต่ไม่เกิน 20 วันทำการ </a:t>
            </a:r>
            <a:r>
              <a:rPr lang="th-TH" sz="2900" dirty="0" smtClean="0">
                <a:solidFill>
                  <a:schemeClr val="accent1"/>
                </a:solidFill>
                <a:latin typeface="TH SarabunIT๙" pitchFamily="34" charset="-34"/>
                <a:cs typeface="TH SarabunIT๙" pitchFamily="34" charset="-34"/>
              </a:rPr>
              <a:t>ถ้ารับราชการติดต่อกันไม่น้อยกว่า 10 ปี มีสิทธินำวันลาพักผ่อนที่สะสมมาร่วมกับวันลาพักผ่อนในปีปัจจุบันได้ไม่เกิน 30 วันทำการ</a:t>
            </a:r>
          </a:p>
          <a:p>
            <a:pPr marL="285750" indent="-285750" algn="thaiDist">
              <a:buFontTx/>
              <a:buChar char="-"/>
            </a:pPr>
            <a:r>
              <a:rPr lang="th-TH" sz="2900" b="1" dirty="0" smtClean="0">
                <a:solidFill>
                  <a:schemeClr val="accent1"/>
                </a:solidFill>
                <a:latin typeface="TH SarabunIT๙" pitchFamily="34" charset="-34"/>
                <a:cs typeface="TH SarabunIT๙" pitchFamily="34" charset="-34"/>
              </a:rPr>
              <a:t>พนักงานราชการปีหนึ่งไม่เกิน 10 วันทำการสะสมได้ไม่เกิน 5 วัน	 แต่ปีหนึ่งไม่เกิน 15 วันทำการ </a:t>
            </a:r>
            <a:r>
              <a:rPr lang="th-TH" sz="1400" b="1" dirty="0" smtClean="0">
                <a:solidFill>
                  <a:schemeClr val="accent1"/>
                </a:solidFill>
                <a:latin typeface="TH SarabunIT๙" pitchFamily="34" charset="-34"/>
                <a:cs typeface="TH SarabunIT๙" pitchFamily="34" charset="-34"/>
              </a:rPr>
              <a:t>(ประกาศคณะกรรมการบริหารพนักงานราชการ เรื่องสิทธิประโยชน์พนักงานราชการ)</a:t>
            </a:r>
          </a:p>
          <a:p>
            <a:pPr algn="thaiDist"/>
            <a:r>
              <a:rPr lang="th-TH" sz="2900" b="1" u="sng" dirty="0" smtClean="0">
                <a:solidFill>
                  <a:schemeClr val="accent1"/>
                </a:solidFill>
                <a:latin typeface="TH SarabunIT๙" pitchFamily="34" charset="-34"/>
                <a:cs typeface="TH SarabunIT๙" pitchFamily="34" charset="-34"/>
              </a:rPr>
              <a:t>เงื่อนไข</a:t>
            </a:r>
          </a:p>
          <a:p>
            <a:pPr marL="342900" indent="-342900" algn="thaiDist">
              <a:buAutoNum type="arabicPeriod"/>
            </a:pPr>
            <a:r>
              <a:rPr lang="th-TH" sz="2900" dirty="0" smtClean="0">
                <a:solidFill>
                  <a:schemeClr val="accent1"/>
                </a:solidFill>
                <a:latin typeface="TH SarabunIT๙" pitchFamily="34" charset="-34"/>
                <a:cs typeface="TH SarabunIT๙" pitchFamily="34" charset="-34"/>
              </a:rPr>
              <a:t>ต้องจัดส่งใบลาต่อผู้บังคับบัญชา</a:t>
            </a:r>
          </a:p>
          <a:p>
            <a:pPr marL="342900" indent="-342900" algn="thaiDist">
              <a:buAutoNum type="arabicPeriod"/>
            </a:pPr>
            <a:r>
              <a:rPr lang="th-TH" sz="2900" dirty="0" smtClean="0">
                <a:solidFill>
                  <a:schemeClr val="accent1"/>
                </a:solidFill>
                <a:latin typeface="TH SarabunIT๙" pitchFamily="34" charset="-34"/>
                <a:cs typeface="TH SarabunIT๙" pitchFamily="34" charset="-34"/>
              </a:rPr>
              <a:t>เมื่อได้รับอนุญาตจึงจะหยุดได้</a:t>
            </a:r>
            <a:endParaRPr lang="en-US" sz="2900" dirty="0">
              <a:solidFill>
                <a:schemeClr val="accent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457200" y="914400"/>
            <a:ext cx="8458200" cy="5170646"/>
          </a:xfrm>
          <a:prstGeom prst="rect">
            <a:avLst/>
          </a:prstGeom>
          <a:noFill/>
          <a:ln w="44450" cmpd="dbl"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4953000"/>
            <a:ext cx="1981200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94438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ไหลเวียน">
  <a:themeElements>
    <a:clrScheme name="ไหลเวียน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ไหลเวียน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ไหลเวียน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619</TotalTime>
  <Words>1111</Words>
  <Application>Microsoft Office PowerPoint</Application>
  <PresentationFormat>On-screen Show (4:3)</PresentationFormat>
  <Paragraphs>82</Paragraphs>
  <Slides>20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9" baseType="lpstr">
      <vt:lpstr>Browallia New</vt:lpstr>
      <vt:lpstr>Calibri</vt:lpstr>
      <vt:lpstr>Constantia</vt:lpstr>
      <vt:lpstr>Cordia New</vt:lpstr>
      <vt:lpstr>TH SarabunIT๙</vt:lpstr>
      <vt:lpstr>TH SarabunPSK</vt:lpstr>
      <vt:lpstr>Wingdings 2</vt:lpstr>
      <vt:lpstr>Wingdings 3</vt:lpstr>
      <vt:lpstr>ไหลเวียน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Duke</dc:creator>
  <cp:lastModifiedBy>Excel Expert Training</cp:lastModifiedBy>
  <cp:revision>38</cp:revision>
  <cp:lastPrinted>2018-06-20T01:34:10Z</cp:lastPrinted>
  <dcterms:created xsi:type="dcterms:W3CDTF">2018-06-18T07:26:25Z</dcterms:created>
  <dcterms:modified xsi:type="dcterms:W3CDTF">2020-02-24T10:46:27Z</dcterms:modified>
</cp:coreProperties>
</file>