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sldIdLst>
    <p:sldId id="256" r:id="rId2"/>
    <p:sldId id="257" r:id="rId3"/>
    <p:sldId id="324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3" r:id="rId26"/>
    <p:sldId id="282" r:id="rId27"/>
    <p:sldId id="285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5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19" r:id="rId51"/>
    <p:sldId id="321" r:id="rId52"/>
    <p:sldId id="322" r:id="rId53"/>
    <p:sldId id="323" r:id="rId54"/>
    <p:sldId id="308" r:id="rId55"/>
    <p:sldId id="307" r:id="rId56"/>
    <p:sldId id="309" r:id="rId57"/>
    <p:sldId id="310" r:id="rId58"/>
    <p:sldId id="312" r:id="rId59"/>
    <p:sldId id="313" r:id="rId60"/>
    <p:sldId id="314" r:id="rId61"/>
    <p:sldId id="315" r:id="rId62"/>
    <p:sldId id="316" r:id="rId6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00FF"/>
    <a:srgbClr val="FF66CC"/>
    <a:srgbClr val="0066CC"/>
    <a:srgbClr val="0000FF"/>
    <a:srgbClr val="0000CC"/>
    <a:srgbClr val="0066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7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9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9" cy="2554758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1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500385" y="1828799"/>
            <a:ext cx="990599" cy="228659"/>
          </a:xfrm>
        </p:spPr>
        <p:txBody>
          <a:bodyPr anchor="t" anchorCtr="0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6236209" y="3264406"/>
            <a:ext cx="3859795" cy="2286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5279" y="292609"/>
            <a:ext cx="628813" cy="767687"/>
          </a:xfrm>
        </p:spPr>
        <p:txBody>
          <a:bodyPr/>
          <a:lstStyle>
            <a:lvl1pPr>
              <a:defRPr sz="2800" b="0" i="0" baseline="0">
                <a:latin typeface="+mj-lt"/>
              </a:defRPr>
            </a:lvl1pPr>
          </a:lstStyle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290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046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Rectangle 13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0"/>
            <a:ext cx="6422004" cy="1653117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509006"/>
            <a:ext cx="6422003" cy="2515873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8" name="Rectangle 1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6826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36" name="Freeform 35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0" name="TextBox 9"/>
          <p:cNvSpPr txBox="1"/>
          <p:nvPr/>
        </p:nvSpPr>
        <p:spPr>
          <a:xfrm>
            <a:off x="644721" y="654263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27454" y="2900539"/>
            <a:ext cx="5389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59" y="914401"/>
            <a:ext cx="6160385" cy="2894878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87279" y="3814473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5"/>
            <a:ext cx="6422005" cy="1024065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43" name="Rectangle 42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9056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11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399"/>
            <a:ext cx="6422004" cy="209550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Rectangle 1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7384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8884" y="927101"/>
            <a:ext cx="6423592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8884" y="2489199"/>
            <a:ext cx="231098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8884" y="3147164"/>
            <a:ext cx="2310988" cy="287771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9201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2" y="3147164"/>
            <a:ext cx="2326750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39" cy="2888368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8856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36973"/>
            <a:ext cx="6423592" cy="699992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39" y="4188546"/>
            <a:ext cx="2314064" cy="64901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8" y="4837558"/>
            <a:ext cx="2309280" cy="118732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4317" y="4188546"/>
            <a:ext cx="2330903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9200"/>
            <a:ext cx="2025182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7" y="4846509"/>
            <a:ext cx="2330904" cy="11783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84814"/>
            <a:ext cx="229949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5" y="2489200"/>
            <a:ext cx="2018839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6510"/>
            <a:ext cx="2299492" cy="118902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117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1" y="2489200"/>
            <a:ext cx="6343201" cy="35306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9160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8235" y="1447799"/>
            <a:ext cx="4435439" cy="45719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Rectangle 12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4110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2346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257588"/>
            <a:ext cx="3101765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54653" cy="302034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Rectangle 12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492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80" cy="353060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306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1498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490"/>
            <a:ext cx="3636978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490"/>
            <a:ext cx="3636979" cy="277131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868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407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82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97437"/>
            <a:ext cx="2712589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086844"/>
            <a:ext cx="2712590" cy="292541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3984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362190"/>
            <a:ext cx="2987087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1591" y="3088562"/>
            <a:ext cx="3001938" cy="244863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066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08"/>
            <a:ext cx="9144000" cy="6860308"/>
            <a:chOff x="0" y="-2308"/>
            <a:chExt cx="9144000" cy="6860308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7000"/>
                  </a:schemeClr>
                </a:gs>
                <a:gs pos="69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4618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65092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879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879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8000"/>
                  </a:schemeClr>
                </a:gs>
                <a:gs pos="72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1854142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-23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3564" y="925605"/>
            <a:ext cx="6346078" cy="7113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6343201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71444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DC17119E-0A67-46E4-82A9-025039573210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17" name="Rectangle 1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34A977A-57AB-40BB-A01E-DDA4B8DEE26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730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39552" y="1052736"/>
            <a:ext cx="8064896" cy="1296144"/>
          </a:xfrm>
          <a:prstGeom prst="rect">
            <a:avLst/>
          </a:prstGeom>
          <a:solidFill>
            <a:schemeClr val="bg1"/>
          </a:solidFill>
        </p:spPr>
        <p:txBody>
          <a:bodyPr vert="horz" lIns="45720" rIns="45720" bIns="45720" rtlCol="0" anchor="b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>
              <a:defRPr/>
            </a:pPr>
            <a:r>
              <a:rPr lang="th-TH" sz="4400" dirty="0" smtClean="0">
                <a:solidFill>
                  <a:srgbClr val="FF0000"/>
                </a:solidFill>
                <a:effectLst/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400" dirty="0" smtClean="0">
                <a:solidFill>
                  <a:srgbClr val="FF0000"/>
                </a:solidFill>
                <a:effectLst/>
                <a:latin typeface="TH Niramit AS" pitchFamily="2" charset="-34"/>
                <a:cs typeface="TH Niramit AS" pitchFamily="2" charset="-34"/>
              </a:rPr>
            </a:br>
            <a:r>
              <a:rPr lang="th-TH" sz="4400" dirty="0" smtClean="0">
                <a:solidFill>
                  <a:srgbClr val="FF0000"/>
                </a:solidFill>
                <a:effectLst/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400" dirty="0" smtClean="0">
                <a:solidFill>
                  <a:srgbClr val="FF0000"/>
                </a:solidFill>
                <a:effectLst/>
                <a:latin typeface="TH Niramit AS" pitchFamily="2" charset="-34"/>
                <a:cs typeface="TH Niramit AS" pitchFamily="2" charset="-34"/>
              </a:rPr>
            </a:br>
            <a:r>
              <a:rPr lang="th-TH" sz="4400" dirty="0" smtClean="0">
                <a:solidFill>
                  <a:srgbClr val="FF0000"/>
                </a:solidFill>
                <a:effectLst/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4400" dirty="0" smtClean="0">
                <a:solidFill>
                  <a:srgbClr val="FF0000"/>
                </a:solidFill>
                <a:effectLst/>
                <a:latin typeface="TH Niramit AS" pitchFamily="2" charset="-34"/>
                <a:cs typeface="TH Niramit AS" pitchFamily="2" charset="-34"/>
              </a:rPr>
            </a:br>
            <a:r>
              <a:rPr lang="th-TH" sz="4000" i="1" dirty="0" smtClean="0">
                <a:solidFill>
                  <a:srgbClr val="0000FF"/>
                </a:solidFill>
                <a:effectLst/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การจัดการความรู้     </a:t>
            </a:r>
            <a:br>
              <a:rPr lang="th-TH" sz="4000" i="1" dirty="0" smtClean="0">
                <a:solidFill>
                  <a:srgbClr val="0000FF"/>
                </a:solidFill>
                <a:effectLst/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4000" i="1" dirty="0" smtClean="0">
                <a:solidFill>
                  <a:srgbClr val="0000FF"/>
                </a:solidFill>
                <a:effectLst/>
                <a:latin typeface="TH SarabunIT๙" panose="020B0500040200020003" pitchFamily="34" charset="-34"/>
                <a:cs typeface="TH SarabunIT๙" panose="020B0500040200020003" pitchFamily="34" charset="-34"/>
              </a:rPr>
              <a:t>เรื่อง  คลินิกการพัฒนาการเขียนหนังสือราชการ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5736" y="3957816"/>
            <a:ext cx="65527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โดย    ฝ่ายบริหารทั่วไป</a:t>
            </a:r>
            <a:endParaRPr lang="th-TH" sz="2400" b="1" dirty="0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  <a:p>
            <a:pPr algn="ctr"/>
            <a:r>
              <a:rPr lang="th-TH" sz="24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                    กองแผนงาน  กรมปศุสัตว์</a:t>
            </a:r>
            <a:endParaRPr lang="th-TH" sz="2400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70800"/>
            <a:ext cx="2574032" cy="25740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034123"/>
            <a:ext cx="1333707" cy="11228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7186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416815" y="2276872"/>
            <a:ext cx="854767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thaiDist"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หนังสือ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ที่ใช้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ตราประทับแทนการ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ลงชื่อของ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หัวหน้า</a:t>
            </a:r>
          </a:p>
          <a:p>
            <a:pPr marL="609600" indent="-609600" algn="thaiDist"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ส่วน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ราชการระดับกรมขึ้นไป  โดย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ให้หัวหน้าส่วน</a:t>
            </a:r>
          </a:p>
          <a:p>
            <a:pPr marL="609600" indent="-609600" algn="thaiDist"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ราชการ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ระดับกองหรือผู้ที่ได้รับมอบหมาย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จาก</a:t>
            </a:r>
          </a:p>
          <a:p>
            <a:pPr marL="609600" indent="-609600" algn="thaiDist"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หัวหน้า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ส่วนราชการระดับกรมขึ้นไป เป็น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ผู้รับผิดชอบ</a:t>
            </a:r>
          </a:p>
          <a:p>
            <a:pPr marL="609600" indent="-609600" algn="thaiDist"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ลง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ชื่อย่อกำกับตรา</a:t>
            </a:r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241348" y="5849562"/>
            <a:ext cx="422200" cy="30597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42ECCE8-D66E-41EE-A38B-B0FF4A01BD76}" type="slidenum">
              <a:rPr lang="en-US" sz="140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pPr>
                <a:defRPr/>
              </a:pPr>
              <a:t>10</a:t>
            </a:fld>
            <a:endParaRPr lang="en-US" sz="1400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611560" y="836712"/>
            <a:ext cx="496855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40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หนังสือประทับตรา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75362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8600" y="36866"/>
            <a:ext cx="8686800" cy="6553472"/>
          </a:xfrm>
          <a:prstGeom prst="rect">
            <a:avLst/>
          </a:prstGeom>
        </p:spPr>
        <p:txBody>
          <a:bodyPr vert="horz" rtlCol="0">
            <a:normAutofit fontScale="925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th-TH" b="1" dirty="0" smtClean="0">
                <a:solidFill>
                  <a:srgbClr val="0000FF"/>
                </a:solidFill>
              </a:rPr>
              <a:t>		    </a:t>
            </a:r>
            <a:br>
              <a:rPr lang="th-TH" b="1" dirty="0" smtClean="0">
                <a:solidFill>
                  <a:srgbClr val="0000FF"/>
                </a:solidFill>
              </a:rPr>
            </a:br>
            <a:r>
              <a:rPr lang="th-TH" b="1" dirty="0" smtClean="0">
                <a:solidFill>
                  <a:srgbClr val="0000FF"/>
                </a:solidFill>
              </a:rPr>
              <a:t/>
            </a:r>
            <a:br>
              <a:rPr lang="th-TH" b="1" dirty="0" smtClean="0">
                <a:solidFill>
                  <a:srgbClr val="0000FF"/>
                </a:solidFill>
              </a:rPr>
            </a:br>
            <a:r>
              <a:rPr lang="th-TH" b="1" dirty="0" smtClean="0">
                <a:solidFill>
                  <a:srgbClr val="0000FF"/>
                </a:solidFill>
              </a:rPr>
              <a:t>   </a:t>
            </a:r>
            <a:br>
              <a:rPr lang="th-TH" b="1" dirty="0" smtClean="0">
                <a:solidFill>
                  <a:srgbClr val="0000FF"/>
                </a:solidFill>
              </a:rPr>
            </a:br>
            <a:r>
              <a:rPr lang="th-TH" sz="3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ระหว่างส่วนราชการ กับ ส่วนราชการ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   		       ระหว่างส่วนราชการ กับ บุคคล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006600"/>
                </a:solidFill>
                <a:latin typeface="TH Niramit AS" pitchFamily="2" charset="-34"/>
                <a:cs typeface="TH Niramit AS" pitchFamily="2" charset="-34"/>
              </a:rPr>
              <a:t>     </a:t>
            </a:r>
            <a:r>
              <a:rPr lang="th-TH" sz="3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เฉพาะกรณีที่ไม่ใช่เรื่องสำคัญ ได้แก่</a:t>
            </a:r>
          </a:p>
          <a:p>
            <a:pPr marL="0" indent="0">
              <a:buNone/>
              <a:defRPr/>
            </a:pPr>
            <a:r>
              <a:rPr lang="th-TH" sz="3000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       </a:t>
            </a:r>
            <a:r>
              <a:rPr lang="en-US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1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. การขอรายละเอียดเพิ่มเติม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 </a:t>
            </a:r>
            <a:r>
              <a:rPr lang="en-US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2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. การส่งสำเนาหนังสือ สิ่งของ เอกสาร บรรณสาร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 </a:t>
            </a:r>
            <a:r>
              <a:rPr lang="en-US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3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. การตอบรับทราบที่ไม่เกี่ยวกับราชการสำคัญหรือการเงิน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</a:t>
            </a:r>
            <a:r>
              <a:rPr lang="en-US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4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. การแจ้งผลงานที่ได้ดำเนินการไปแล้วให้ส่วนราชการที่เกี่ยวข้องทราบ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</a:t>
            </a:r>
            <a:r>
              <a:rPr lang="en-US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5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. การเตือนเรื่องค้าง</a:t>
            </a:r>
          </a:p>
          <a:p>
            <a:pPr marL="0" indent="0"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</a:t>
            </a:r>
            <a:r>
              <a:rPr lang="en-US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6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. เรื่องที่หัวหน้าส่วนราชการระดับกรมขึ้นไปกำหนด โดยทำเป็นคำสั่ง</a:t>
            </a:r>
          </a:p>
          <a:p>
            <a:pPr marL="0" indent="0">
              <a:buNone/>
              <a:defRPr/>
            </a:pPr>
            <a:r>
              <a:rPr lang="th-TH" sz="3000" b="1" dirty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   ให้ใช้หนังสือประทับตรา</a:t>
            </a:r>
          </a:p>
          <a:p>
            <a:pPr marL="609600" indent="-609600">
              <a:defRPr/>
            </a:pPr>
            <a:endParaRPr lang="th-TH" sz="4400" b="1" dirty="0" smtClean="0">
              <a:solidFill>
                <a:srgbClr val="0000FF"/>
              </a:solidFill>
            </a:endParaRPr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284699" y="5860684"/>
            <a:ext cx="350192" cy="37798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42ECCE8-D66E-41EE-A38B-B0FF4A01BD76}" type="slidenum">
              <a:rPr lang="en-US" sz="140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pPr>
                <a:defRPr/>
              </a:pPr>
              <a:t>11</a:t>
            </a:fld>
            <a:endParaRPr lang="en-US" sz="1400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087724" y="404664"/>
            <a:ext cx="496855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0000FF"/>
                </a:solidFill>
              </a:rPr>
              <a:t> </a:t>
            </a:r>
            <a:r>
              <a:rPr lang="th-TH" sz="36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หนังสือประทับตรา ใช้ได้</a:t>
            </a:r>
            <a:endParaRPr lang="th-TH" sz="36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76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49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49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49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49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49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49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49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49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49" decel="100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49" decel="100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" accel="100000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3"/>
          <p:cNvGraphicFramePr>
            <a:graphicFrameLocks noChangeAspect="1"/>
          </p:cNvGraphicFramePr>
          <p:nvPr/>
        </p:nvGraphicFramePr>
        <p:xfrm>
          <a:off x="4067175" y="404813"/>
          <a:ext cx="9556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404813"/>
                        <a:ext cx="955675" cy="1008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81" name="Text Box 17"/>
          <p:cNvSpPr txBox="1">
            <a:spLocks noChangeArrowheads="1"/>
          </p:cNvSpPr>
          <p:nvPr/>
        </p:nvSpPr>
        <p:spPr bwMode="auto">
          <a:xfrm>
            <a:off x="1524000" y="1335088"/>
            <a:ext cx="527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260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ถึง</a:t>
            </a:r>
            <a:r>
              <a:rPr lang="th-TH" sz="360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 </a:t>
            </a:r>
          </a:p>
        </p:txBody>
      </p:sp>
      <p:sp>
        <p:nvSpPr>
          <p:cNvPr id="62483" name="Text Box 19"/>
          <p:cNvSpPr txBox="1">
            <a:spLocks noChangeArrowheads="1"/>
          </p:cNvSpPr>
          <p:nvPr/>
        </p:nvSpPr>
        <p:spPr bwMode="auto">
          <a:xfrm>
            <a:off x="1835150" y="1412875"/>
            <a:ext cx="46815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   ชื่อส่วนราชการ หน่วยงาน หรือชื่อบุคคล</a:t>
            </a:r>
          </a:p>
        </p:txBody>
      </p:sp>
      <p:sp>
        <p:nvSpPr>
          <p:cNvPr id="62484" name="Text Box 20"/>
          <p:cNvSpPr txBox="1">
            <a:spLocks noChangeArrowheads="1"/>
          </p:cNvSpPr>
          <p:nvPr/>
        </p:nvSpPr>
        <p:spPr bwMode="auto">
          <a:xfrm rot="10800000" flipH="1" flipV="1">
            <a:off x="1616075" y="1844675"/>
            <a:ext cx="5927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 dirty="0">
                <a:solidFill>
                  <a:srgbClr val="FF0066"/>
                </a:solidFill>
                <a:latin typeface="TH Niramit AS" pitchFamily="2" charset="-34"/>
                <a:cs typeface="TH Niramit AS" pitchFamily="2" charset="-34"/>
              </a:rPr>
              <a:t>เช่น  </a:t>
            </a:r>
            <a:r>
              <a:rPr lang="th-TH" sz="2600" dirty="0" smtClean="0">
                <a:solidFill>
                  <a:srgbClr val="FF0066"/>
                </a:solidFill>
                <a:latin typeface="TH Niramit AS" pitchFamily="2" charset="-34"/>
                <a:cs typeface="TH Niramit AS" pitchFamily="2" charset="-34"/>
              </a:rPr>
              <a:t>สำนักงบประมาณ </a:t>
            </a:r>
            <a:r>
              <a:rPr lang="th-TH" sz="2600" dirty="0">
                <a:solidFill>
                  <a:srgbClr val="FF0066"/>
                </a:solidFill>
                <a:latin typeface="TH Niramit AS" pitchFamily="2" charset="-34"/>
                <a:cs typeface="TH Niramit AS" pitchFamily="2" charset="-34"/>
              </a:rPr>
              <a:t>/ นางศรีอัมพร ปลั่งสุวรรณ</a:t>
            </a:r>
          </a:p>
        </p:txBody>
      </p:sp>
      <p:sp>
        <p:nvSpPr>
          <p:cNvPr id="62488" name="Text Box 24"/>
          <p:cNvSpPr txBox="1">
            <a:spLocks noChangeArrowheads="1"/>
          </p:cNvSpPr>
          <p:nvPr/>
        </p:nvSpPr>
        <p:spPr bwMode="auto">
          <a:xfrm>
            <a:off x="4356100" y="4524375"/>
            <a:ext cx="28813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600" dirty="0">
                <a:latin typeface="TH Niramit AS" pitchFamily="2" charset="-34"/>
                <a:cs typeface="TH Niramit AS" pitchFamily="2" charset="-34"/>
              </a:rPr>
              <a:t>ส่วนราชการเจ้าของหนังสือ</a:t>
            </a:r>
          </a:p>
        </p:txBody>
      </p:sp>
      <p:sp>
        <p:nvSpPr>
          <p:cNvPr id="62489" name="Text Box 25"/>
          <p:cNvSpPr txBox="1">
            <a:spLocks noChangeArrowheads="1"/>
          </p:cNvSpPr>
          <p:nvPr/>
        </p:nvSpPr>
        <p:spPr bwMode="auto">
          <a:xfrm>
            <a:off x="3681413" y="152400"/>
            <a:ext cx="17287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20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</a:p>
        </p:txBody>
      </p:sp>
      <p:sp>
        <p:nvSpPr>
          <p:cNvPr id="62490" name="Text Box 26"/>
          <p:cNvSpPr txBox="1">
            <a:spLocks noChangeArrowheads="1"/>
          </p:cNvSpPr>
          <p:nvPr/>
        </p:nvSpPr>
        <p:spPr bwMode="auto">
          <a:xfrm>
            <a:off x="1608137" y="5149850"/>
            <a:ext cx="2819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ส่วนราชการเจ้าของเรื่อง</a:t>
            </a:r>
          </a:p>
          <a:p>
            <a:pPr eaLnBrk="1" hangingPunct="1"/>
            <a:r>
              <a:rPr lang="th-TH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โทร. </a:t>
            </a:r>
            <a:r>
              <a:rPr lang="en-US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0 </a:t>
            </a:r>
            <a:r>
              <a:rPr lang="th-TH" sz="2400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2653 4457</a:t>
            </a:r>
            <a:endParaRPr lang="th-TH" sz="2400" dirty="0">
              <a:solidFill>
                <a:srgbClr val="000066"/>
              </a:solidFill>
              <a:latin typeface="TH Niramit AS" pitchFamily="2" charset="-34"/>
              <a:cs typeface="TH Niramit AS" pitchFamily="2" charset="-34"/>
            </a:endParaRPr>
          </a:p>
          <a:p>
            <a:pPr eaLnBrk="1" hangingPunct="1"/>
            <a:r>
              <a:rPr lang="th-TH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โทรสาร </a:t>
            </a:r>
            <a:r>
              <a:rPr lang="en-US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0 </a:t>
            </a:r>
            <a:r>
              <a:rPr lang="th-TH" sz="2400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2653 4924</a:t>
            </a:r>
            <a:endParaRPr lang="th-TH" sz="2400" dirty="0">
              <a:solidFill>
                <a:srgbClr val="000066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2491" name="Text Box 27"/>
          <p:cNvSpPr txBox="1">
            <a:spLocks noChangeArrowheads="1"/>
          </p:cNvSpPr>
          <p:nvPr/>
        </p:nvSpPr>
        <p:spPr bwMode="auto">
          <a:xfrm>
            <a:off x="1547813" y="985838"/>
            <a:ext cx="1584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2400" dirty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ที่  </a:t>
            </a:r>
            <a:r>
              <a:rPr lang="th-TH" sz="2400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กษ 0606 /</a:t>
            </a:r>
            <a:r>
              <a:rPr lang="th-TH" sz="2400" dirty="0" smtClean="0">
                <a:latin typeface="TH Niramit AS" pitchFamily="2" charset="-34"/>
                <a:cs typeface="TH Niramit AS" pitchFamily="2" charset="-34"/>
              </a:rPr>
              <a:t> </a:t>
            </a:r>
            <a:endParaRPr lang="th-TH" sz="24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3810000" y="6324600"/>
            <a:ext cx="1676400" cy="365125"/>
          </a:xfrm>
        </p:spPr>
        <p:txBody>
          <a:bodyPr/>
          <a:lstStyle/>
          <a:p>
            <a:pPr>
              <a:defRPr/>
            </a:pPr>
            <a:r>
              <a:rPr lang="th-TH" dirty="0">
                <a:latin typeface="TH Niramit AS" pitchFamily="2" charset="-34"/>
                <a:cs typeface="TH Niramit AS" pitchFamily="2" charset="-34"/>
              </a:rPr>
              <a:t>การเขียนหนังสือราชการ</a:t>
            </a:r>
            <a:endParaRPr lang="en-US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2ECCE8-D66E-41EE-A38B-B0FF4A01BD76}" type="slidenum">
              <a:rPr lang="en-US">
                <a:latin typeface="TH Niramit AS" pitchFamily="2" charset="-34"/>
                <a:cs typeface="TH Niramit AS" pitchFamily="2" charset="-34"/>
              </a:rPr>
              <a:pPr>
                <a:defRPr/>
              </a:pPr>
              <a:t>12</a:t>
            </a:fld>
            <a:endParaRPr lang="en-US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2493" name="Text Box 29"/>
          <p:cNvSpPr txBox="1">
            <a:spLocks noChangeArrowheads="1"/>
          </p:cNvSpPr>
          <p:nvPr/>
        </p:nvSpPr>
        <p:spPr bwMode="auto">
          <a:xfrm>
            <a:off x="1403350" y="636588"/>
            <a:ext cx="1800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40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ชั้นความเร็ว</a:t>
            </a:r>
            <a:endParaRPr lang="th-TH" sz="240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2494" name="Text Box 30"/>
          <p:cNvSpPr txBox="1">
            <a:spLocks noChangeArrowheads="1"/>
          </p:cNvSpPr>
          <p:nvPr/>
        </p:nvSpPr>
        <p:spPr bwMode="auto">
          <a:xfrm>
            <a:off x="4284663" y="5149850"/>
            <a:ext cx="27368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600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มกราคม </a:t>
            </a:r>
            <a:r>
              <a:rPr lang="en-US" sz="2600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25</a:t>
            </a:r>
            <a:r>
              <a:rPr lang="th-TH" sz="2600" dirty="0" smtClean="0">
                <a:solidFill>
                  <a:srgbClr val="000066"/>
                </a:solidFill>
                <a:latin typeface="TH Niramit AS" pitchFamily="2" charset="-34"/>
                <a:cs typeface="TH Niramit AS" pitchFamily="2" charset="-34"/>
              </a:rPr>
              <a:t>62</a:t>
            </a:r>
            <a:endParaRPr lang="th-TH" sz="2600" dirty="0">
              <a:solidFill>
                <a:srgbClr val="000066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2495" name="Text Box 31"/>
          <p:cNvSpPr txBox="1">
            <a:spLocks noChangeArrowheads="1"/>
          </p:cNvSpPr>
          <p:nvPr/>
        </p:nvSpPr>
        <p:spPr bwMode="auto">
          <a:xfrm>
            <a:off x="3733800" y="6096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40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  <a:endParaRPr lang="th-TH" sz="240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2500" name="Text Box 36"/>
          <p:cNvSpPr txBox="1">
            <a:spLocks noChangeArrowheads="1"/>
          </p:cNvSpPr>
          <p:nvPr/>
        </p:nvSpPr>
        <p:spPr bwMode="auto">
          <a:xfrm>
            <a:off x="5076825" y="480060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600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ต้องตา</a:t>
            </a:r>
            <a:endParaRPr lang="th-TH" sz="2600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1600200" y="2667000"/>
            <a:ext cx="6477000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thaiDist" eaLnBrk="1" hangingPunct="1">
              <a:spcBef>
                <a:spcPct val="50000"/>
              </a:spcBef>
            </a:pPr>
            <a:r>
              <a:rPr lang="th-TH" sz="2600" dirty="0">
                <a:latin typeface="TH Niramit AS" pitchFamily="2" charset="-34"/>
                <a:cs typeface="TH Niramit AS" pitchFamily="2" charset="-34"/>
              </a:rPr>
              <a:t>            ข้อความ</a:t>
            </a:r>
            <a:r>
              <a:rPr lang="en-US" sz="2000" dirty="0">
                <a:latin typeface="TH Niramit AS" pitchFamily="2" charset="-34"/>
                <a:cs typeface="TH Niramit AS" pitchFamily="2" charset="-34"/>
              </a:rPr>
              <a:t>...............................................................................................</a:t>
            </a:r>
            <a:br>
              <a:rPr lang="en-US" sz="2000" dirty="0">
                <a:latin typeface="TH Niramit AS" pitchFamily="2" charset="-34"/>
                <a:cs typeface="TH Niramit AS" pitchFamily="2" charset="-34"/>
              </a:rPr>
            </a:br>
            <a:r>
              <a:rPr lang="en-US" sz="2000" dirty="0" smtClean="0">
                <a:latin typeface="TH Niramit AS" pitchFamily="2" charset="-34"/>
                <a:cs typeface="TH Niramit AS" pitchFamily="2" charset="-34"/>
              </a:rPr>
              <a:t>………………………………………………………………………………………………………….………………………………………………………………………………………………………………</a:t>
            </a:r>
            <a:r>
              <a:rPr lang="th-TH" sz="2000" dirty="0" smtClean="0">
                <a:latin typeface="TH Niramit AS" pitchFamily="2" charset="-34"/>
                <a:cs typeface="TH Niramit AS" pitchFamily="2" charset="-34"/>
              </a:rPr>
              <a:t>.......................................................................................................................................................................................................</a:t>
            </a:r>
            <a:endParaRPr lang="en-US" sz="2000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77430451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2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2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2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62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2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84" grpId="0"/>
      <p:bldP spid="62488" grpId="0"/>
      <p:bldP spid="62489" grpId="0"/>
      <p:bldP spid="62490" grpId="0"/>
      <p:bldP spid="62491" grpId="0"/>
      <p:bldP spid="62493" grpId="0"/>
      <p:bldP spid="62494" grpId="0"/>
      <p:bldP spid="62495" grpId="0"/>
      <p:bldP spid="62500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9552" y="2053417"/>
            <a:ext cx="7488832" cy="38100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sz="40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ความมุ่งหมายของการเขียนชื่อเรื่อง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1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ให้รู้ใจความที่ย่อสั้น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ที่สุด ของ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หนังสือ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2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ให้สะดวกแก่การเก็บค้น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3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ให้สะดวกแก่การอ้างอิง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270844" y="5863417"/>
            <a:ext cx="350192" cy="30597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42ECCE8-D66E-41EE-A38B-B0FF4A01BD76}" type="slidenum">
              <a:rPr lang="en-US" sz="140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pPr>
                <a:defRPr/>
              </a:pPr>
              <a:t>13</a:t>
            </a:fld>
            <a:endParaRPr lang="en-US" sz="1400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สี่เหลี่ยมผืนผ้ามุมมน 6"/>
          <p:cNvSpPr/>
          <p:nvPr/>
        </p:nvSpPr>
        <p:spPr>
          <a:xfrm>
            <a:off x="683568" y="908720"/>
            <a:ext cx="568863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th-TH" b="1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การเขียนชื่อเรื่อง</a:t>
            </a:r>
            <a:endParaRPr lang="th-TH" b="1" dirty="0">
              <a:solidFill>
                <a:srgbClr val="FF000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464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99592" y="2204864"/>
            <a:ext cx="7239000" cy="42672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1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ย่อสั้นที่สุด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2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เป็นประโยคหรือเป็นวลี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3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พอรู้ใจความว่าเป็นเรื่องอะไร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4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เก็บค้นอ้างอิง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ได้ง่าย</a:t>
            </a:r>
            <a:endParaRPr lang="th-TH" sz="4000" b="1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en-US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5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</a:t>
            </a: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แยกความแตกต่างจากเรื่องอื่นได้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4000" dirty="0">
              <a:solidFill>
                <a:srgbClr val="7030A0"/>
              </a:solidFill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755576" y="76470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accent6">
                    <a:lumMod val="50000"/>
                  </a:schemeClr>
                </a:solidFill>
                <a:latin typeface="TH Niramit AS" pitchFamily="2" charset="-34"/>
                <a:cs typeface="TH Niramit AS" pitchFamily="2" charset="-34"/>
              </a:rPr>
              <a:t>“เรื่อง” </a:t>
            </a:r>
            <a:r>
              <a:rPr lang="th-TH" sz="44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ที่ดี มีลักษณะ 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36691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683568" y="887547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5486400" cy="808037"/>
          </a:xfrm>
        </p:spPr>
        <p:txBody>
          <a:bodyPr/>
          <a:lstStyle/>
          <a:p>
            <a:pPr eaLnBrk="1" hangingPunct="1"/>
            <a:r>
              <a:rPr lang="th-TH" sz="45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เก็บค้นอ้างอิงได้ง่าย</a:t>
            </a:r>
            <a:endParaRPr lang="en-US" sz="45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2276872"/>
            <a:ext cx="8532440" cy="4191000"/>
          </a:xfrm>
        </p:spPr>
        <p:txBody>
          <a:bodyPr rtlCol="0">
            <a:noAutofit/>
          </a:bodyPr>
          <a:lstStyle/>
          <a:p>
            <a:pPr marL="742950" indent="-74295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1. 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ผู้เก็บ อ่านชื่อเรื่องก็สามารถแยกเก็บเข้าหมวดหมู่</a:t>
            </a:r>
            <a:b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ตามประเภทเรื่องได้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2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ผู้</a:t>
            </a:r>
            <a:r>
              <a:rPr lang="th-TH" sz="38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ค้น 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พอ</a:t>
            </a:r>
            <a:r>
              <a:rPr lang="th-TH" sz="38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บอกชื่อเรื่องก็สามารถค้นหา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ได้ </a:t>
            </a:r>
            <a:b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โดย</a:t>
            </a:r>
            <a:r>
              <a:rPr lang="th-TH" sz="38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ไม่ยุ่งยาก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3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 ผู้</a:t>
            </a:r>
            <a:r>
              <a:rPr lang="th-TH" sz="38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อ้างอิง 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สามารถ</a:t>
            </a:r>
            <a:r>
              <a:rPr lang="th-TH" sz="38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บอกชื่อเรื่องให้</a:t>
            </a: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ผู้อื่น</a:t>
            </a:r>
            <a:b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8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เข้าใจได้โดย</a:t>
            </a:r>
            <a:r>
              <a:rPr lang="th-TH" sz="38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ไม่สับสนไขว้เขว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3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10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63688" y="908720"/>
            <a:ext cx="5184576" cy="552064"/>
          </a:xfrm>
        </p:spPr>
        <p:txBody>
          <a:bodyPr/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การเขียนเรื่อง (ชื่อเรื่อง)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2204864"/>
            <a:ext cx="7467600" cy="4873752"/>
          </a:xfrm>
        </p:spPr>
        <p:txBody>
          <a:bodyPr>
            <a:normAutofit/>
          </a:bodyPr>
          <a:lstStyle/>
          <a:p>
            <a:pPr marL="609600" indent="-609600">
              <a:lnSpc>
                <a:spcPct val="75000"/>
              </a:lnSpc>
              <a:spcBef>
                <a:spcPct val="55000"/>
              </a:spcBef>
              <a:buNone/>
              <a:defRPr/>
            </a:pPr>
            <a:r>
              <a:rPr lang="th-TH" sz="36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36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6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1.  </a:t>
            </a: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การ</a:t>
            </a:r>
            <a:r>
              <a:rPr lang="th-TH" sz="4000" b="1" dirty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ขึ้นต้นด้วยกริยา จะชัดเจน</a:t>
            </a: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ดี</a:t>
            </a:r>
            <a:b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     </a:t>
            </a:r>
            <a:b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   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เช่น </a:t>
            </a:r>
            <a:r>
              <a:rPr lang="th-TH" sz="36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ขออนุมัติ ขออนุญาต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ขอให้</a:t>
            </a:r>
            <a:b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2. </a:t>
            </a: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การ</a:t>
            </a:r>
            <a:r>
              <a:rPr lang="th-TH" sz="4000" b="1" dirty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ขึ้นต้นด้วยคำนาม จะไม่</a:t>
            </a: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ชัดเจน</a:t>
            </a:r>
            <a:b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      </a:t>
            </a:r>
            <a:b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4000" b="1" dirty="0" smtClean="0">
                <a:solidFill>
                  <a:srgbClr val="800080"/>
                </a:solidFill>
                <a:latin typeface="TH Niramit AS" pitchFamily="2" charset="-34"/>
                <a:cs typeface="TH Niramit AS" pitchFamily="2" charset="-34"/>
              </a:rPr>
              <a:t>   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เช่น  </a:t>
            </a:r>
            <a:r>
              <a:rPr lang="th-TH" sz="36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เครื่องพิมพ์ดีด</a:t>
            </a:r>
          </a:p>
          <a:p>
            <a:pPr algn="ctr"/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307365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6552728" cy="576064"/>
          </a:xfrm>
        </p:spPr>
        <p:txBody>
          <a:bodyPr/>
          <a:lstStyle/>
          <a:p>
            <a:r>
              <a:rPr lang="th-TH" sz="5400" b="1" dirty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เรื่องที่ยาวเกินความจำเป็น</a:t>
            </a:r>
            <a:r>
              <a:rPr lang="th-TH" sz="5400" dirty="0">
                <a:solidFill>
                  <a:srgbClr val="00CC00"/>
                </a:solidFill>
              </a:rPr>
              <a:t/>
            </a:r>
            <a:br>
              <a:rPr lang="th-TH" sz="5400" dirty="0">
                <a:solidFill>
                  <a:srgbClr val="00CC00"/>
                </a:solidFill>
              </a:rPr>
            </a:br>
            <a:endParaRPr lang="en-US" sz="5400" dirty="0" smtClean="0">
              <a:solidFill>
                <a:srgbClr val="00CC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Text Box 4"/>
          <p:cNvSpPr>
            <a:spLocks noGrp="1" noChangeArrowheads="1"/>
          </p:cNvSpPr>
          <p:nvPr>
            <p:ph idx="1"/>
          </p:nvPr>
        </p:nvSpPr>
        <p:spPr>
          <a:xfrm>
            <a:off x="899592" y="1340768"/>
            <a:ext cx="7927032" cy="5678478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การลงโทษข้าราชการ</a:t>
            </a:r>
            <a:r>
              <a:rPr lang="th-TH" sz="3600" b="1" dirty="0" err="1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พลเรือน</a:t>
            </a: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ที่กระทำผิดวินัย  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 ข้าราชการ</a:t>
            </a:r>
            <a:r>
              <a:rPr lang="th-TH" sz="3600" b="1" dirty="0" err="1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พลเรือน</a:t>
            </a:r>
            <a:endParaRPr lang="th-TH" sz="3600" b="1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การลงโทษข้าราชการ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     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เรื่องที่ไม่เป็นประโยคหรือวลี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เครื่องพิมพ์ดีด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เครื่องพิมพ์ดีดหาย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การซื้อเครื่องพิมพ์ดีด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     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เรื่องที่ไม่รู้ใจความ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แจ้งมติคณะรัฐมนตรี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การช่วยเหลือผู้ประสบอุทกภัย</a:t>
            </a:r>
            <a:endParaRPr lang="en-US" sz="3600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847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6336704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ตัวอย่าง</a:t>
            </a:r>
            <a:r>
              <a:rPr lang="en-US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เรื่องที่อ้างอิงยาก</a:t>
            </a:r>
            <a:endParaRPr lang="en-US" sz="5400" b="1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Text Box 4"/>
          <p:cNvSpPr>
            <a:spLocks noGrp="1" noChangeArrowheads="1"/>
          </p:cNvSpPr>
          <p:nvPr>
            <p:ph idx="1"/>
          </p:nvPr>
        </p:nvSpPr>
        <p:spPr>
          <a:xfrm>
            <a:off x="467544" y="1196752"/>
            <a:ext cx="8071048" cy="5678478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th-TH" sz="36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เรื่อง การลงโทษข้าราชการ</a:t>
            </a:r>
            <a:r>
              <a:rPr lang="th-TH" sz="3600" b="1" dirty="0" err="1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พลเรือน</a:t>
            </a:r>
            <a:r>
              <a:rPr lang="th-TH" sz="36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ที่กระทำผิดวินัย  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36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36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 ข้าราชการ</a:t>
            </a:r>
            <a:r>
              <a:rPr lang="th-TH" sz="3600" b="1" dirty="0" err="1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พลเรือน</a:t>
            </a:r>
            <a:endParaRPr lang="th-TH" sz="3600" b="1" dirty="0" smtClean="0">
              <a:solidFill>
                <a:srgbClr val="00CC00"/>
              </a:solidFill>
              <a:latin typeface="TH Niramit AS" pitchFamily="2" charset="-34"/>
              <a:cs typeface="TH Niramit AS" pitchFamily="2" charset="-34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การลงโทษข้าราชการ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     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เรื่องที่ไม่เป็นประโยคหรือวลี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เครื่องพิมพ์ดีด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เครื่องพิมพ์ดีดหาย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การซื้อเครื่องพิมพ์ดีด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      </a:t>
            </a:r>
            <a:r>
              <a:rPr lang="th-TH" sz="36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เรื่องที่ไม่รู้ใจความ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แจ้งมติคณะรัฐมนตรี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เรื่อง การช่วยเหลือผู้ประสบอุทกภัย</a:t>
            </a:r>
            <a:endParaRPr lang="en-US" sz="3600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460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9046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55576" y="1331640"/>
            <a:ext cx="7467600" cy="43434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/>
              <a:t>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หลักทั่วไปที่นิยมยึดถือในการเขียนหนังสือราชการ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เขียนให้ชัดเจน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เขียนให้รัดกุม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เขียนให้กระทัดรัด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เขียนให้บรรลุวัตถุประสงค์</a:t>
            </a:r>
            <a:endParaRPr lang="en-US" sz="40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30619" y="1844824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</p:spTree>
    <p:extLst>
      <p:ext uri="{BB962C8B-B14F-4D97-AF65-F5344CB8AC3E}">
        <p14:creationId xmlns:p14="http://schemas.microsoft.com/office/powerpoint/2010/main" val="353528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1"/>
          <p:cNvSpPr>
            <a:spLocks noGrp="1"/>
          </p:cNvSpPr>
          <p:nvPr>
            <p:ph type="title"/>
          </p:nvPr>
        </p:nvSpPr>
        <p:spPr>
          <a:xfrm>
            <a:off x="551503" y="692696"/>
            <a:ext cx="7116841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000" b="1" dirty="0" smtClean="0">
                <a:solidFill>
                  <a:srgbClr val="0000FF"/>
                </a:solidFill>
                <a:effectLst/>
                <a:latin typeface="TH Niramit AS" pitchFamily="2" charset="-34"/>
                <a:cs typeface="TH Niramit AS" pitchFamily="2" charset="-34"/>
              </a:rPr>
              <a:t>ความหมายของหนังสือราชการ</a:t>
            </a:r>
          </a:p>
        </p:txBody>
      </p:sp>
      <p:sp>
        <p:nvSpPr>
          <p:cNvPr id="4" name="ตัวยึดเนื้อหา 2"/>
          <p:cNvSpPr>
            <a:spLocks noGrp="1"/>
          </p:cNvSpPr>
          <p:nvPr>
            <p:ph idx="1"/>
          </p:nvPr>
        </p:nvSpPr>
        <p:spPr>
          <a:xfrm>
            <a:off x="323528" y="1567333"/>
            <a:ext cx="8496944" cy="4669979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th-TH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 </a:t>
            </a:r>
            <a:r>
              <a:rPr lang="en-US" sz="38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endParaRPr lang="th-TH" sz="3200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marL="609600" indent="-609600" algn="thaiDist">
              <a:buNone/>
              <a:defRPr/>
            </a:pPr>
            <a:endParaRPr lang="th-TH" sz="3200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th-TH" sz="3200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5811" y="2348880"/>
            <a:ext cx="80805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4000" b="1" dirty="0">
                <a:solidFill>
                  <a:srgbClr val="FF66CC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ตามระเบียบสำนักนายกรัฐมนตรี ว่าด้วยงานสารบรรณ พ.ศ.2526 ได้ให้ความหมายของคำว่า "หนังสือ" หมายถึง หนังสือราชการ และระเบียบสำนักนายกรัฐมนตรี ว่าด้วยงานสารบรรณ (ฉบับที่ 2) พ.ศ.2548 ได้แก้ไขเพิ่มเติมระเบียบข้อ 9 ไว้ว่า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“หนังสือราชการ ” คือเอกสารที่เป็นหลักฐานในราชการ</a:t>
            </a:r>
            <a:r>
              <a:rPr lang="th-TH" dirty="0">
                <a:solidFill>
                  <a:srgbClr val="FF0000"/>
                </a:solidFill>
                <a:cs typeface="cordia new" panose="020B0304020202020204" pitchFamily="34" charset="-34"/>
              </a:rPr>
              <a:t> 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0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356148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7704" y="2276872"/>
            <a:ext cx="5410200" cy="3600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4000" dirty="0" smtClean="0"/>
              <a:t>	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1.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ถูกแบบ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2.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ถูกเนื้อหา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3.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ถูกหลักภาษา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4.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ถูกความนิยม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5.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ถูกใจผู้ลงนาม</a:t>
            </a:r>
            <a:endParaRPr lang="en-US" sz="40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8055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6552728" cy="926976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การเขียนให้ถูกแบบ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64356" y="2204864"/>
            <a:ext cx="8229600" cy="4419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คือ </a:t>
            </a: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การจัดทำหนังสือให้ถูกรูปแบบและโครงสร้างของหนังสือ</a:t>
            </a: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ราชการตามระเบียบสำนักนายกรัฐมนตรีว่าด้วยงานสารบรรณ พ.ศ. </a:t>
            </a:r>
            <a:r>
              <a:rPr lang="en-US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2526</a:t>
            </a:r>
            <a:endParaRPr lang="th-TH" sz="3200" b="1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ก่อนจะเขียนหนังสือติดต่อราชการจะต้องพิจารณาก่อนว่า</a:t>
            </a:r>
            <a:endParaRPr lang="en-US" sz="3200" b="1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จะใช้หนังสือแบบใดสำหรับติดต่อราชการ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เช่น 	รูปแบบและโครงสร้างหนังสือภายนอก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 รูปแบบและโครงสร้างหนังสือภายใน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32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รูปแบบและโครงสร้างหนังสือประทับตรา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h-TH" sz="3200" b="1" dirty="0" smtClean="0">
              <a:solidFill>
                <a:srgbClr val="7030A0"/>
              </a:solidFill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h-TH" sz="3200" b="1" dirty="0" smtClean="0">
              <a:solidFill>
                <a:srgbClr val="7030A0"/>
              </a:solidFill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0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7704" y="2276872"/>
            <a:ext cx="5410200" cy="3600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4000" dirty="0" smtClean="0"/>
              <a:t>	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1.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ถูกแบบ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 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2.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ถูกเนื้อหา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3.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ถูกหลักภาษา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4.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ถูกความนิยม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5.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ถูกใจผู้ลงนาม</a:t>
            </a:r>
            <a:endParaRPr lang="en-US" sz="40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77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เขียนให้ถูกเนื้อหา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39552" y="1518444"/>
            <a:ext cx="8305800" cy="4214812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400" b="1" dirty="0" smtClean="0">
                <a:latin typeface="TH Niramit AS" pitchFamily="2" charset="-34"/>
                <a:cs typeface="TH Niramit AS" pitchFamily="2" charset="-34"/>
              </a:rPr>
              <a:t> เนื้อหาหรือข้อความของหนังสือราชการทั่วไป</a:t>
            </a:r>
          </a:p>
          <a:p>
            <a:pPr marL="0" indent="0">
              <a:buNone/>
              <a:defRPr/>
            </a:pPr>
            <a:r>
              <a:rPr lang="th-TH" sz="4400" b="1" dirty="0" smtClean="0">
                <a:latin typeface="TH Niramit AS" pitchFamily="2" charset="-34"/>
                <a:cs typeface="TH Niramit AS" pitchFamily="2" charset="-34"/>
              </a:rPr>
              <a:t>    ควรประกอบด้วยเนื้อหา ๓ ส่วน ดังนี้ </a:t>
            </a:r>
          </a:p>
          <a:p>
            <a:pPr marL="0" indent="0">
              <a:buNone/>
              <a:defRPr/>
            </a:pPr>
            <a:r>
              <a:rPr lang="th-TH" sz="4000" b="1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   1. ส่วนที่เป็นเหตุให้มีหนังสือไป </a:t>
            </a:r>
          </a:p>
          <a:p>
            <a:pPr marL="0" indent="0">
              <a:buNone/>
              <a:defRPr/>
            </a:pPr>
            <a:r>
              <a:rPr lang="th-TH" sz="4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  2. ส่วนความประสงค์ที่ทำให้มีหนังสือไป </a:t>
            </a:r>
          </a:p>
          <a:p>
            <a:pPr marL="0" indent="0">
              <a:buNone/>
              <a:defRPr/>
            </a:pPr>
            <a:r>
              <a:rPr lang="th-TH" sz="4000" b="1" dirty="0" smtClean="0">
                <a:solidFill>
                  <a:srgbClr val="009900"/>
                </a:solidFill>
                <a:latin typeface="TH Niramit AS" pitchFamily="2" charset="-34"/>
                <a:cs typeface="TH Niramit AS" pitchFamily="2" charset="-34"/>
              </a:rPr>
              <a:t>   3. ส่วนสรุปความ</a:t>
            </a:r>
          </a:p>
          <a:p>
            <a:pPr>
              <a:defRPr/>
            </a:pPr>
            <a:endParaRPr lang="th-TH" sz="4400" b="1" dirty="0" smtClean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334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04664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</a:t>
            </a:r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เนื้อหา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11560" y="2132856"/>
            <a:ext cx="8208963" cy="3429744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สำหรับ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หนังสือประทับตรา 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นิยมเขียนเนื้อหาหรือข้อความของหนังสือเฉพาะ</a:t>
            </a:r>
          </a:p>
          <a:p>
            <a:pPr marL="0" indent="0" algn="thaiDist"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ส่วนความประสงค์ที่ทำให้มีหนังสือไป</a:t>
            </a:r>
          </a:p>
          <a:p>
            <a:pPr marL="0" indent="0" algn="thaiDist">
              <a:buNone/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ไม่นิยมเขียนให้มีส่วนที่เป็นเหตุให้มี   หนังสือไปและส่วนสรุปความ</a:t>
            </a:r>
          </a:p>
        </p:txBody>
      </p:sp>
    </p:spTree>
    <p:extLst>
      <p:ext uri="{BB962C8B-B14F-4D97-AF65-F5344CB8AC3E}">
        <p14:creationId xmlns:p14="http://schemas.microsoft.com/office/powerpoint/2010/main" val="103743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04664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</a:t>
            </a:r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เนื้อหา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11560" y="1340768"/>
            <a:ext cx="2306216" cy="621432"/>
          </a:xfrm>
          <a:prstGeom prst="rect">
            <a:avLst/>
          </a:prstGeom>
        </p:spPr>
        <p:txBody>
          <a:bodyPr vert="horz" rtlCol="0"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None/>
              <a:defRPr/>
            </a:pPr>
            <a:r>
              <a:rPr lang="th-TH" sz="4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ส่วนที่เป็นเหตุ</a:t>
            </a:r>
          </a:p>
        </p:txBody>
      </p:sp>
      <p:sp>
        <p:nvSpPr>
          <p:cNvPr id="5" name="ตัวยึดเนื้อหา 2"/>
          <p:cNvSpPr>
            <a:spLocks noGrp="1"/>
          </p:cNvSpPr>
          <p:nvPr>
            <p:ph idx="1"/>
          </p:nvPr>
        </p:nvSpPr>
        <p:spPr>
          <a:xfrm>
            <a:off x="755576" y="2564904"/>
            <a:ext cx="7543800" cy="3433935"/>
          </a:xfrm>
          <a:extLst/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sz="3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คำเริ่มต้นของการเขียนส่วนที่เป็นเหตุที่มีหนังสือไป  นิยมใช้    คำเริ่มต้น หนังสือดังนี้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	ด้วย.............</a:t>
            </a:r>
            <a:r>
              <a:rPr lang="th-TH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ตามด้วยเหตุที่มีหนังสือไป</a:t>
            </a: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....................</a:t>
            </a:r>
            <a:endParaRPr lang="th-TH" b="1" strike="sngStrike" dirty="0" smtClean="0">
              <a:solidFill>
                <a:srgbClr val="FF0000"/>
              </a:solidFill>
              <a:latin typeface="TH Niramit AS" pitchFamily="2" charset="-34"/>
              <a:cs typeface="TH Niramit AS" pitchFamily="2" charset="-34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	เนื่องจาก.........</a:t>
            </a:r>
            <a:r>
              <a:rPr lang="th-TH" sz="2800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ตามด้วยเหตุที่มีหนังสือไป</a:t>
            </a: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......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	ตาม........</a:t>
            </a:r>
            <a:r>
              <a:rPr lang="th-TH" sz="2800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ตามด้วยเหตุที่มีหนังสือไป</a:t>
            </a: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........นั้น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	ตามที่.......</a:t>
            </a:r>
            <a:r>
              <a:rPr lang="th-TH" sz="2800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ตามด้วยเหตุการณ์ที่เกิดขึ้นเป็นที่รับรู้โดยทั่วไป</a:t>
            </a: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......นั้น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อนุสนธิ.......</a:t>
            </a:r>
            <a:r>
              <a:rPr lang="th-TH" sz="2800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ตามด้วยเหตุที่มีหนังสือไป</a:t>
            </a:r>
            <a:r>
              <a:rPr lang="th-TH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........นั้น</a:t>
            </a:r>
            <a:endParaRPr lang="th-TH" b="1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284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04664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</a:t>
            </a:r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เนื้อหา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1340768"/>
            <a:ext cx="3240360" cy="728538"/>
          </a:xfrm>
        </p:spPr>
        <p:txBody>
          <a:bodyPr>
            <a:normAutofit/>
          </a:bodyPr>
          <a:lstStyle/>
          <a:p>
            <a:pPr eaLnBrk="1" hangingPunct="1"/>
            <a:r>
              <a:rPr lang="th-TH" sz="37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ส่วนเหตุที่มีหนังสือไป</a:t>
            </a:r>
          </a:p>
        </p:txBody>
      </p:sp>
      <p:sp>
        <p:nvSpPr>
          <p:cNvPr id="8" name="ตัวยึดเนื้อหา 2"/>
          <p:cNvSpPr>
            <a:spLocks noGrp="1"/>
          </p:cNvSpPr>
          <p:nvPr>
            <p:ph idx="1"/>
          </p:nvPr>
        </p:nvSpPr>
        <p:spPr>
          <a:xfrm>
            <a:off x="374848" y="2132856"/>
            <a:ext cx="8229600" cy="4343400"/>
          </a:xfrm>
          <a:extLst/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th-TH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28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ในกรณีที่เป็นการเริ่มเรื่องใหม่ ไม่เคยติดต่อ หรือรับรู้กันมาก่อน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28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   ให้เริ่มต้นด้วยการเขียนหนังสือส่วนที่เป็นเหตุด้วยคำว่า “ด้วย”  หรือ “เนื่องจาก”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b="1" u="sng" dirty="0" smtClean="0">
                <a:solidFill>
                  <a:srgbClr val="C00000"/>
                </a:solidFill>
                <a:latin typeface="TH Niramit AS" pitchFamily="2" charset="-34"/>
                <a:cs typeface="TH Niramit AS" pitchFamily="2" charset="-34"/>
              </a:rPr>
              <a:t>ความแตกต่าง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ด้วย.........</a:t>
            </a:r>
            <a:r>
              <a:rPr lang="th-TH" sz="3000" b="1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ตามด้วยเหตุที่มีหนังสือไป</a:t>
            </a: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.........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b="1" dirty="0" smtClean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ควรใช้เป็นการบอกกล่าวเล่าเหตุหรือเกริ่นขึ้นมาลอยๆ </a:t>
            </a:r>
            <a:r>
              <a:rPr lang="th-TH" b="1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ตามด้วยเหตุทีมีหนังสือไป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		เนื่องจาก </a:t>
            </a:r>
            <a:r>
              <a:rPr lang="th-TH" b="1" dirty="0" smtClean="0">
                <a:solidFill>
                  <a:srgbClr val="CC0099"/>
                </a:solidFill>
                <a:latin typeface="TH Niramit AS" pitchFamily="2" charset="-34"/>
                <a:cs typeface="TH Niramit AS" pitchFamily="2" charset="-34"/>
              </a:rPr>
              <a:t>ใช้ในกรณีที่อ้างเป็นเหตุอันหนักแน่น  ที่จำเป็นต้องมีหนังสือไป</a:t>
            </a:r>
            <a:endParaRPr lang="th-TH" b="1" dirty="0">
              <a:solidFill>
                <a:srgbClr val="CC0099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7284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7704" y="2348880"/>
            <a:ext cx="5410200" cy="3600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4000" dirty="0" smtClean="0"/>
              <a:t>	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1.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ถูกแบบ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2.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ถูกเนื้อหา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>
                <a:solidFill>
                  <a:schemeClr val="hlink"/>
                </a:solidFill>
                <a:sym typeface="Wingdings 2" pitchFamily="18" charset="2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3.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ถูกหลักภาษา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4.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ถูกความนิยม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5.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ถูกใจผู้ลงนาม</a:t>
            </a:r>
            <a:endParaRPr lang="en-US" sz="40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7426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เขียนให้ถูกหลักภาษา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899592" y="2204864"/>
            <a:ext cx="7473950" cy="3408363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หลักภาษาไทยที่ควรระวัง </a:t>
            </a:r>
            <a:r>
              <a:rPr lang="th-TH" sz="44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มี ๒ เรื่อง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- รูปประโยค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- ความสัมพันธ์ระหว่างข้อความ</a:t>
            </a:r>
            <a:endParaRPr lang="th-TH" sz="4400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521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7704" y="2348880"/>
            <a:ext cx="5410200" cy="3600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4000" dirty="0" smtClean="0"/>
              <a:t>	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1.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ถูกแบบ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2.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ถูกเนื้อหา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>
                <a:solidFill>
                  <a:schemeClr val="hlink"/>
                </a:solidFill>
                <a:sym typeface="Wingdings 2" pitchFamily="18" charset="2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3.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ถูกหลักภาษา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>
                <a:solidFill>
                  <a:schemeClr val="hlink"/>
                </a:solidFill>
                <a:sym typeface="Wingdings 2" pitchFamily="18" charset="2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4.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ถูกความนิยม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5. 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ถูกใจผู้ลงนาม</a:t>
            </a:r>
            <a:endParaRPr lang="en-US" sz="4000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4207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6900817" cy="1143000"/>
          </a:xfrm>
          <a:solidFill>
            <a:srgbClr val="FF66CC"/>
          </a:solidFill>
        </p:spPr>
        <p:txBody>
          <a:bodyPr>
            <a:normAutofit/>
          </a:bodyPr>
          <a:lstStyle/>
          <a:p>
            <a:pPr eaLnBrk="1" hangingPunct="1"/>
            <a:r>
              <a:rPr lang="th-TH" sz="5000" b="1" dirty="0" smtClean="0">
                <a:solidFill>
                  <a:srgbClr val="0000FF"/>
                </a:solidFill>
                <a:effectLst/>
                <a:latin typeface="TH Niramit AS" pitchFamily="2" charset="-34"/>
                <a:cs typeface="TH Niramit AS" pitchFamily="2" charset="-34"/>
              </a:rPr>
              <a:t>ความหมายของหนังสือราชการ</a:t>
            </a:r>
          </a:p>
        </p:txBody>
      </p:sp>
      <p:sp>
        <p:nvSpPr>
          <p:cNvPr id="4" name="ตัวยึดเนื้อหา 2"/>
          <p:cNvSpPr>
            <a:spLocks noGrp="1"/>
          </p:cNvSpPr>
          <p:nvPr>
            <p:ph idx="1"/>
          </p:nvPr>
        </p:nvSpPr>
        <p:spPr>
          <a:xfrm>
            <a:off x="323528" y="1567333"/>
            <a:ext cx="8496944" cy="4669979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itchFamily="34" charset="0"/>
              <a:buNone/>
            </a:pPr>
            <a:r>
              <a:rPr lang="th-TH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 </a:t>
            </a:r>
            <a:r>
              <a:rPr lang="en-US" sz="38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endParaRPr lang="th-TH" sz="3200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  <a:p>
            <a:pPr marL="609600" indent="-609600" algn="thaiDist">
              <a:buNone/>
              <a:defRPr/>
            </a:pPr>
            <a:endParaRPr lang="th-TH" sz="3200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th-TH" sz="3200" dirty="0" smtClean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5811" y="2348880"/>
            <a:ext cx="808055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</a:t>
            </a:r>
            <a:r>
              <a:rPr lang="th-TH" sz="2400" b="1" dirty="0" smtClean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ด้แก่</a:t>
            </a:r>
            <a:endParaRPr lang="th-TH" sz="2400" b="1" dirty="0">
              <a:solidFill>
                <a:srgbClr val="00CC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>
                <a:solidFill>
                  <a:srgbClr val="00CC00"/>
                </a:solidFill>
              </a:rPr>
              <a:t>   </a:t>
            </a:r>
            <a:r>
              <a:rPr lang="th-TH" sz="4000" b="1" dirty="0" smtClean="0">
                <a:solidFill>
                  <a:srgbClr val="00CC00"/>
                </a:solidFill>
              </a:rPr>
              <a:t> </a:t>
            </a:r>
            <a:r>
              <a:rPr lang="th-TH" sz="2400" b="1" dirty="0" smtClean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 หนังสือที่มีไปมาระหว่างส่วนราชการ</a:t>
            </a:r>
          </a:p>
          <a:p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    2. หนังสือที่ส่วนราชการมีไปถึงหน่วยงานอื่นใดซึ่งมิ ใช่ส่วนราชการหรือที่มีไปถึงบุคคลภายนอก</a:t>
            </a:r>
          </a:p>
          <a:p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    3. หนังสือที่หน่วยงานอื่นใดที่ไม่ใช่ส่วนราชการ หรือบุคคลภายนอกมีมาถึงส่วนราชการ</a:t>
            </a:r>
          </a:p>
          <a:p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    4. เอกสารที่ทางราชการจัดทำขึ้นเพื่อเป็นหลักฐานในราชการ</a:t>
            </a:r>
          </a:p>
          <a:p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    5. เอกสารที่ทางราชการจัดทำขึ้นตามกฎหมาย ระเบียบ ข้อบังคับ</a:t>
            </a:r>
          </a:p>
          <a:p>
            <a:r>
              <a:rPr lang="th-TH" sz="2400" b="1" dirty="0">
                <a:solidFill>
                  <a:srgbClr val="00CC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    6. ข้อมูลข่าวสารหรือหนังสือที่ได้รับเข้าจากระบบสารบรรณอิเล็กทรอนิกส์</a:t>
            </a:r>
          </a:p>
        </p:txBody>
      </p:sp>
    </p:spTree>
    <p:extLst>
      <p:ext uri="{BB962C8B-B14F-4D97-AF65-F5344CB8AC3E}">
        <p14:creationId xmlns:p14="http://schemas.microsoft.com/office/powerpoint/2010/main" val="337211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เขียนให้ถูกความนิยม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>
          <a:xfrm>
            <a:off x="2916238" y="2060575"/>
            <a:ext cx="3240087" cy="2808288"/>
          </a:xfrm>
          <a:prstGeom prst="rect">
            <a:avLst/>
          </a:prstGeom>
          <a:effectLst>
            <a:outerShdw dist="35921" dir="2700000" algn="ctr" rotWithShape="0">
              <a:srgbClr val="080808"/>
            </a:outerShdw>
          </a:effectLst>
        </p:spPr>
        <p:txBody>
          <a:bodyPr vert="horz" rtlCol="0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สรรพนาม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ถ้อยคำ สำนวน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วรรคตอน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th-TH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endParaRPr lang="th-TH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483768" y="2217058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hlink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</a:t>
            </a:r>
            <a:endParaRPr lang="th-TH" sz="40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8361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ความนิยมในสรรพนาม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466056"/>
            <a:ext cx="8229600" cy="4267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44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การใช้สรรพนามแทนผู้มีหนังสือไป  เนื่องจากผู้ลงนามในหนังสือราชการ เป็นการลงนามในฐานะเป็นตัวแทนของส่วนราชการ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44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จึง</a:t>
            </a:r>
            <a:r>
              <a:rPr lang="th-TH" sz="44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นิยมใช้ชื่อส่วนราชการเป็นสรรพนาม</a:t>
            </a:r>
            <a:r>
              <a:rPr lang="th-TH" sz="44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แทนผู้ลงนามในหนังสือไป จะไม่นิยมใช้ข้าพเจ้า  กระผม  </a:t>
            </a:r>
            <a:r>
              <a:rPr lang="th-TH" sz="44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เว้นแต่เป็นการลงนามในฐานะส่วนตัว</a:t>
            </a:r>
            <a:endParaRPr lang="en-US" sz="4400" b="1" dirty="0">
              <a:solidFill>
                <a:srgbClr val="FF000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5558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ความนิยมในสรรพนาม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19272" y="2060848"/>
            <a:ext cx="8164313" cy="27432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ใช้ชื่อส่วนราชการเป็นสรรพนาม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มหาวิทยาลัยศิลปากรขอหารือว่า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	สถาบันวิจัยและพัฒนาพิจารณาแล้วเห็นว่า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	คณะวิทยาศาสตร์และเทคโนโลยีจะจัดอบรม</a:t>
            </a:r>
            <a:endParaRPr lang="en-US" sz="4000" b="1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  <p:grpSp>
        <p:nvGrpSpPr>
          <p:cNvPr id="3" name="กลุ่ม 2"/>
          <p:cNvGrpSpPr/>
          <p:nvPr/>
        </p:nvGrpSpPr>
        <p:grpSpPr>
          <a:xfrm>
            <a:off x="6883386" y="1268760"/>
            <a:ext cx="1800200" cy="1080120"/>
            <a:chOff x="6883386" y="1268760"/>
            <a:chExt cx="1800200" cy="1080120"/>
          </a:xfrm>
        </p:grpSpPr>
        <p:sp>
          <p:nvSpPr>
            <p:cNvPr id="2" name="คำบรรยายภาพแบบเมฆ 1"/>
            <p:cNvSpPr/>
            <p:nvPr/>
          </p:nvSpPr>
          <p:spPr>
            <a:xfrm>
              <a:off x="6883386" y="1268760"/>
              <a:ext cx="1800200" cy="1080120"/>
            </a:xfrm>
            <a:prstGeom prst="cloudCallout">
              <a:avLst>
                <a:gd name="adj1" fmla="val -41315"/>
                <a:gd name="adj2" fmla="val 8434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Title 1"/>
            <p:cNvSpPr txBox="1">
              <a:spLocks/>
            </p:cNvSpPr>
            <p:nvPr/>
          </p:nvSpPr>
          <p:spPr>
            <a:xfrm>
              <a:off x="7027402" y="1508657"/>
              <a:ext cx="1656184" cy="600325"/>
            </a:xfrm>
            <a:prstGeom prst="rect">
              <a:avLst/>
            </a:prstGeom>
          </p:spPr>
          <p:txBody>
            <a:bodyPr vert="horz" anchor="b">
              <a:noAutofit/>
            </a:bodyPr>
            <a:lstStyle>
              <a:lvl1pPr algn="l" rtl="0" eaLnBrk="1" latinLnBrk="0" hangingPunct="1">
                <a:spcBef>
                  <a:spcPct val="0"/>
                </a:spcBef>
                <a:buNone/>
                <a:defRPr kumimoji="0" sz="3000" b="0" kern="1200" cap="small" baseline="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th-TH" sz="3600" b="1" dirty="0" smtClean="0">
                  <a:solidFill>
                    <a:schemeClr val="bg1"/>
                  </a:solidFill>
                  <a:latin typeface="TH Niramit AS" pitchFamily="2" charset="-34"/>
                  <a:cs typeface="TH Niramit AS" pitchFamily="2" charset="-34"/>
                </a:rPr>
                <a:t>ตัวอย่าง</a:t>
              </a:r>
              <a:endParaRPr lang="en-US" sz="3600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740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เขียนให้ถูกความนิยม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>
          <a:xfrm>
            <a:off x="2916238" y="2060575"/>
            <a:ext cx="3240087" cy="2808288"/>
          </a:xfrm>
          <a:prstGeom prst="rect">
            <a:avLst/>
          </a:prstGeom>
          <a:effectLst>
            <a:outerShdw dist="35921" dir="2700000" algn="ctr" rotWithShape="0">
              <a:srgbClr val="080808"/>
            </a:outerShdw>
          </a:effectLst>
        </p:spPr>
        <p:txBody>
          <a:bodyPr vert="horz" rtlCol="0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สรรพนาม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ถ้อยคำ สำนวน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วรรคตอน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th-TH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endParaRPr lang="th-TH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483768" y="2217058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hlink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</a:t>
            </a:r>
            <a:endParaRPr lang="th-TH" sz="40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414495" y="3081154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hlink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</a:t>
            </a:r>
            <a:endParaRPr lang="th-TH" sz="40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3992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647174" y="94472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35206" y="944724"/>
            <a:ext cx="5904656" cy="792088"/>
          </a:xfrm>
          <a:prstGeom prst="rect">
            <a:avLst/>
          </a:prstGeom>
        </p:spPr>
        <p:txBody>
          <a:bodyPr vert="horz" anchor="b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ความนิยมในถ้อยคำ  สำนวน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11560" y="2204864"/>
            <a:ext cx="8229600" cy="3962400"/>
          </a:xfrm>
          <a:prstGeom prst="rect">
            <a:avLst/>
          </a:prstGeom>
        </p:spPr>
        <p:txBody>
          <a:bodyPr vert="horz" rtlCol="0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ให้ใช้ภาษาราชการ ไม่ใช้ภาษาพูด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- พร้อมนี้ได้แจ้งคณะต่างๆ แล้วเหมือนกัน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ทั้งนี้ ได้แจ้งคณะทราบด้วยแล้ว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	- การปฏิบัติดังกล่าวผิดระเบียบ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การปฏิบัติดังกล่าวไม่สอดคล้องกับที่ระเบียบกำหนด</a:t>
            </a:r>
            <a:endParaRPr lang="en-US" sz="4000" b="1" dirty="0">
              <a:solidFill>
                <a:srgbClr val="FF000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198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1043608" y="76470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59632" y="789820"/>
            <a:ext cx="5904656" cy="792088"/>
          </a:xfrm>
          <a:prstGeom prst="rect">
            <a:avLst/>
          </a:prstGeom>
        </p:spPr>
        <p:txBody>
          <a:bodyPr vert="horz" anchor="b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ความนิยมในถ้อยคำ  สำนวน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0" y="2291865"/>
            <a:ext cx="4038600" cy="3225368"/>
          </a:xfrm>
          <a:solidFill>
            <a:srgbClr val="00B0F0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u="sng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คำบังคับ</a:t>
            </a:r>
            <a:r>
              <a:rPr lang="th-TH" sz="4400" b="1" u="sng" dirty="0" smtClean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400" b="1" dirty="0" smtClean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  <a:endParaRPr lang="th-TH" sz="4400" b="1" dirty="0" smtClean="0">
              <a:solidFill>
                <a:srgbClr val="00B05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ขอให้ส่ง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		</a:t>
            </a:r>
            <a:endParaRPr lang="th-TH" sz="4400" b="1" dirty="0" smtClean="0">
              <a:solidFill>
                <a:srgbClr val="00B05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ขอให้ไปติดต่อ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	</a:t>
            </a:r>
            <a:endParaRPr lang="th-TH" sz="4400" b="1" dirty="0" smtClean="0">
              <a:solidFill>
                <a:srgbClr val="00B05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ขอให้นำเสนอต่อไปด้วย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endParaRPr lang="th-TH" sz="4000" b="1" dirty="0" smtClean="0">
              <a:solidFill>
                <a:srgbClr val="00B05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467544" y="2308715"/>
            <a:ext cx="3524200" cy="3208517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th-TH" sz="4400" b="1" u="sng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คำขอร้อง</a:t>
            </a:r>
          </a:p>
          <a:p>
            <a:pPr>
              <a:buFont typeface="Arial" pitchFamily="34" charset="0"/>
              <a:buNone/>
            </a:pPr>
            <a:r>
              <a:rPr lang="th-TH" sz="44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โปรดส่ง</a:t>
            </a:r>
          </a:p>
          <a:p>
            <a:pPr>
              <a:buFont typeface="Arial" pitchFamily="34" charset="0"/>
              <a:buNone/>
            </a:pPr>
            <a:r>
              <a:rPr lang="th-TH" sz="44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โปรดไปติดต่อ</a:t>
            </a:r>
          </a:p>
          <a:p>
            <a:pPr>
              <a:buFont typeface="Arial" pitchFamily="34" charset="0"/>
              <a:buNone/>
            </a:pPr>
            <a:r>
              <a:rPr lang="th-TH" sz="44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โปรดนำเสนอต่อไป</a:t>
            </a:r>
            <a:endParaRPr lang="en-US" sz="44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9266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ความนิยมในถ้อยคำ  สำนวน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11560" y="2204864"/>
            <a:ext cx="8114114" cy="3733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คำทำลาย	        โครงการที่เสนอใช้ไม่ได้	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คำเสริมสร้าง      โครงการที่เสนอเป็นโครงการที่ดี แต่ยังไม่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600" b="1" dirty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     เหมาะสมที่จะดำเนินการในขณะนี้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คำทำลาย	        ท่านเข้าใจผิด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6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คำเสริมสร้าง	    ความเข้าใจของท่านยังคลาดเคลื่อน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9668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เขียนให้ถูกความนิยม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>
          <a:xfrm>
            <a:off x="2916238" y="2060575"/>
            <a:ext cx="3240087" cy="2808288"/>
          </a:xfrm>
          <a:prstGeom prst="rect">
            <a:avLst/>
          </a:prstGeom>
          <a:effectLst>
            <a:outerShdw dist="35921" dir="2700000" algn="ctr" rotWithShape="0">
              <a:srgbClr val="080808"/>
            </a:outerShdw>
          </a:effectLst>
        </p:spPr>
        <p:txBody>
          <a:bodyPr vert="horz" rtlCol="0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สรรพนาม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ถ้อยคำ สำนวน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th-TH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วรรคตอน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th-TH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endParaRPr lang="th-TH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483768" y="2217058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hlink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</a:t>
            </a:r>
            <a:endParaRPr lang="th-TH" sz="40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414495" y="3081154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hlink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</a:t>
            </a:r>
            <a:endParaRPr lang="th-TH" sz="40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339752" y="3945250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hlink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</a:t>
            </a:r>
            <a:endParaRPr lang="th-TH" sz="4000" b="1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5340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ความนิยมในวรรคตอน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75709" y="2060849"/>
            <a:ext cx="8229600" cy="3024336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ยานี้ดี กินแล้วแข็ง แรงไม่มี โรคภัยเบียดเบียน</a:t>
            </a:r>
          </a:p>
          <a:p>
            <a:pPr marL="0" indent="0" eaLnBrk="1" hangingPunct="1">
              <a:buNone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เด็กกินกล้วย แขกร้อนจนลิ้นพอง</a:t>
            </a:r>
          </a:p>
          <a:p>
            <a:pPr marL="0" indent="0" eaLnBrk="1" hangingPunct="1">
              <a:buNone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ห้ามข้าราชการสตรีนุ่งกางเกงใน เวลาปฏิบัติราชการ</a:t>
            </a:r>
            <a:endParaRPr lang="en-US" sz="4000" b="1" dirty="0" smtClean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029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476672"/>
            <a:ext cx="5904656" cy="792088"/>
          </a:xfrm>
          <a:prstGeom prst="rect">
            <a:avLst/>
          </a:prstGeom>
        </p:spPr>
        <p:txBody>
          <a:bodyPr vert="horz" anchor="b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6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หางเสียง</a:t>
            </a:r>
            <a:endParaRPr lang="en-US" sz="60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itle 1"/>
          <p:cNvSpPr>
            <a:spLocks noGrp="1"/>
          </p:cNvSpPr>
          <p:nvPr>
            <p:ph idx="1"/>
          </p:nvPr>
        </p:nvSpPr>
        <p:spPr>
          <a:xfrm>
            <a:off x="611560" y="2276872"/>
            <a:ext cx="7815124" cy="25146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th-TH" sz="4000" b="1" dirty="0" smtClean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จึงเรียนมาเพื่อโปรดดำเนินการต่อไป</a:t>
            </a:r>
          </a:p>
          <a:p>
            <a:pPr marL="0" indent="0" eaLnBrk="1" hangingPunct="1">
              <a:buNone/>
            </a:pPr>
            <a:r>
              <a:rPr lang="th-TH" sz="4000" b="1" dirty="0" smtClean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ขอเชิญท่านหรือมอบหมายผู้แทนเข้าร่วมการประชุม    ดังกล่าว</a:t>
            </a:r>
            <a:endParaRPr lang="en-US" sz="4000" dirty="0" smtClean="0">
              <a:solidFill>
                <a:srgbClr val="7030A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3105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408135"/>
            <a:ext cx="8229600" cy="4525963"/>
          </a:xfrm>
        </p:spPr>
        <p:txBody>
          <a:bodyPr rtlCol="0">
            <a:normAutofit/>
          </a:bodyPr>
          <a:lstStyle/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5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หนังสือราชการมี </a:t>
            </a:r>
            <a:r>
              <a:rPr lang="th-TH" sz="35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6</a:t>
            </a:r>
            <a:r>
              <a:rPr lang="th-TH" sz="35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 ชนิด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1. หนังสือภายนอก 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2. หนังสือภายใน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3. หนังสือประทับตรา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4. หนังสือสั่งการ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5. หนังสือประชาสัมพันธ์                      </a:t>
            </a:r>
          </a:p>
          <a:p>
            <a:pPr marL="609600" indent="-6096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2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6. หนังสือที่เจ้าหน้าที่ทำขึ้น หรือรับไว้เป็นหลักฐานในราชการ                       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th-TH" sz="3200" dirty="0" smtClean="0">
              <a:solidFill>
                <a:srgbClr val="008000"/>
              </a:solidFill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239125" y="332656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39125" y="116632"/>
            <a:ext cx="8229600" cy="1066800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h-TH" sz="5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ชนิดของหนังสือราชการ</a:t>
            </a:r>
            <a:endParaRPr lang="th-TH" sz="5000" b="1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37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907704" y="2348880"/>
            <a:ext cx="5410200" cy="36004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4000" dirty="0" smtClean="0"/>
              <a:t>	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1.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ถูกแบบ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2.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ถูกเนื้อหา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>
                <a:solidFill>
                  <a:schemeClr val="hlink"/>
                </a:solidFill>
                <a:sym typeface="Wingdings 2" pitchFamily="18" charset="2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3.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ถูกหลักภาษา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>
                <a:solidFill>
                  <a:schemeClr val="hlink"/>
                </a:solidFill>
                <a:sym typeface="Wingdings 2" pitchFamily="18" charset="2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4.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ถูกความนิยม</a:t>
            </a:r>
          </a:p>
          <a:p>
            <a:pPr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dirty="0">
                <a:solidFill>
                  <a:schemeClr val="hlink"/>
                </a:solidFill>
                <a:sym typeface="Wingdings 2" pitchFamily="18" charset="2"/>
              </a:rPr>
              <a:t> </a:t>
            </a:r>
            <a:r>
              <a:rPr lang="en-US" sz="4000" dirty="0" smtClean="0">
                <a:solidFill>
                  <a:schemeClr val="hlink"/>
                </a:solidFill>
                <a:sym typeface="Wingdings 2" pitchFamily="18" charset="2"/>
              </a:rPr>
              <a:t></a:t>
            </a:r>
            <a:r>
              <a:rPr lang="en-US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5.  </a:t>
            </a: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ถูกใจผู้ลงนาม</a:t>
            </a:r>
            <a:endParaRPr lang="en-US" sz="4000" b="1" dirty="0" smtClean="0">
              <a:solidFill>
                <a:srgbClr val="00B05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579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9046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27584" y="1533872"/>
            <a:ext cx="7467600" cy="43434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/>
              <a:t>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หลักทั่วไปที่นิยมยึดถือในการเขียนหนังสือราชการ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เขียนให้ชัดเจน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เขียนให้รัดกุม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เขียนให้กระทัดรัด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เขียนให้บรรลุวัตถุประสงค์</a:t>
            </a:r>
            <a:endParaRPr lang="en-US" sz="40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55576" y="193853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55948" y="2636912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</p:spTree>
    <p:extLst>
      <p:ext uri="{BB962C8B-B14F-4D97-AF65-F5344CB8AC3E}">
        <p14:creationId xmlns:p14="http://schemas.microsoft.com/office/powerpoint/2010/main" val="22539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เขียน</a:t>
            </a:r>
            <a:r>
              <a:rPr lang="th-TH" sz="4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ให้ชัดเจน</a:t>
            </a:r>
            <a:endParaRPr lang="th-TH" sz="44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411760" y="2276872"/>
            <a:ext cx="3888432" cy="2520280"/>
          </a:xfrm>
        </p:spPr>
        <p:txBody>
          <a:bodyPr>
            <a:no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  <a:sym typeface="Wingdings 2" pitchFamily="18" charset="2"/>
              </a:rPr>
              <a:t>ชัดเจนในเนื้อหา</a:t>
            </a:r>
            <a:endParaRPr lang="th-TH" sz="4000" b="1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ชัดเจนในจุดประสงค์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4000" b="1" dirty="0" smtClean="0">
                <a:solidFill>
                  <a:srgbClr val="00B050"/>
                </a:solidFill>
                <a:latin typeface="TH Niramit AS" pitchFamily="2" charset="-34"/>
                <a:cs typeface="TH Niramit AS" pitchFamily="2" charset="-34"/>
              </a:rPr>
              <a:t>ชัดเจนในวรรคตอน</a:t>
            </a:r>
            <a:endParaRPr lang="th-TH" sz="4000" b="1" dirty="0">
              <a:solidFill>
                <a:srgbClr val="00B050"/>
              </a:solidFill>
              <a:latin typeface="TH Niramit AS" pitchFamily="2" charset="-34"/>
              <a:cs typeface="TH Niramit AS" pitchFamily="2" charset="-34"/>
            </a:endParaRPr>
          </a:p>
          <a:p>
            <a:pPr algn="ctr" eaLnBrk="1" hangingPunct="1">
              <a:buFont typeface="Arial" pitchFamily="34" charset="0"/>
              <a:buNone/>
            </a:pPr>
            <a:endParaRPr lang="th-TH" sz="4000" b="1" dirty="0" smtClean="0">
              <a:latin typeface="TH Niramit AS" pitchFamily="2" charset="-34"/>
              <a:cs typeface="TH Niramit AS" pitchFamily="2" charset="-34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414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9046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27584" y="1533872"/>
            <a:ext cx="7467600" cy="43434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/>
              <a:t>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หลักทั่วไปที่นิยมยึดถือในการเขียนหนังสือราชการ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เขียนให้ชัดเจน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เขียนให้รัดกุม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เขียนให้กระทัดรัด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เขียนให้บรรลุวัตถุประสงค์</a:t>
            </a:r>
            <a:endParaRPr lang="en-US" sz="40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55576" y="193853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55948" y="2636912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45111" y="328807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</p:spTree>
    <p:extLst>
      <p:ext uri="{BB962C8B-B14F-4D97-AF65-F5344CB8AC3E}">
        <p14:creationId xmlns:p14="http://schemas.microsoft.com/office/powerpoint/2010/main" val="340575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เขียน</a:t>
            </a:r>
            <a:r>
              <a:rPr lang="th-TH" sz="4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ให้รัดกุม</a:t>
            </a:r>
            <a:endParaRPr lang="th-TH" sz="44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36960" y="2148301"/>
            <a:ext cx="8229600" cy="4162467"/>
          </a:xfrm>
        </p:spPr>
        <p:txBody>
          <a:bodyPr>
            <a:normAutofit/>
          </a:bodyPr>
          <a:lstStyle/>
          <a:p>
            <a:pPr marL="342900" lvl="1" indent="-342900" eaLnBrk="1" hangingPunct="1">
              <a:buFont typeface="Arial" pitchFamily="34" charset="0"/>
              <a:buNone/>
            </a:pPr>
            <a:endParaRPr lang="th-TH" sz="1400" b="1" dirty="0" smtClean="0">
              <a:solidFill>
                <a:srgbClr val="7030A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42900" lvl="1" indent="-342900" eaLnBrk="1" hangingPunct="1"/>
            <a:r>
              <a:rPr lang="th-TH" sz="4000" b="1" dirty="0" smtClean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ขออภัยที่ไม่อาจให้ใช้สถานที่ในวันดังกล่าวได้ หากเป็นวันอื่นก็ไม่ขัดข้อง</a:t>
            </a:r>
          </a:p>
          <a:p>
            <a:pPr marL="342900" lvl="1" indent="-342900" eaLnBrk="1" hangingPunct="1"/>
            <a:r>
              <a:rPr lang="th-TH" sz="4000" b="1" dirty="0" smtClean="0">
                <a:solidFill>
                  <a:srgbClr val="7030A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ขออภัยที่ไม่อาจให้ใช้สถานที่ในวันดังกล่าวได้ แต่หากเป็นวันอื่นและสถานที่ว่างก็ไม่ขัดข้อง</a:t>
            </a:r>
            <a:endParaRPr lang="en-US" sz="4000" dirty="0" smtClean="0">
              <a:solidFill>
                <a:srgbClr val="7030A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82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9046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27584" y="1533872"/>
            <a:ext cx="7467600" cy="43434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/>
              <a:t>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หลักทั่วไปที่นิยมยึดถือในการเขียนหนังสือราชการ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เขียนให้ชัดเจน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เขียนให้รัดกุม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เขียนให้กระทัดรัด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dirty="0" smtClean="0">
                <a:latin typeface="TH Niramit AS" pitchFamily="2" charset="-34"/>
                <a:cs typeface="TH Niramit AS" pitchFamily="2" charset="-34"/>
              </a:rPr>
              <a:t>เขียนให้บรรลุวัตถุประสงค์</a:t>
            </a:r>
            <a:endParaRPr lang="en-US" sz="40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55576" y="193853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55948" y="2636912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45111" y="328807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11560" y="3954760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</p:spTree>
    <p:extLst>
      <p:ext uri="{BB962C8B-B14F-4D97-AF65-F5344CB8AC3E}">
        <p14:creationId xmlns:p14="http://schemas.microsoft.com/office/powerpoint/2010/main" val="225242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26976" y="1331640"/>
            <a:ext cx="3456384" cy="710952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400" b="1" dirty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เขียน</a:t>
            </a:r>
            <a:r>
              <a:rPr lang="th-TH" sz="44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ให้</a:t>
            </a:r>
            <a:r>
              <a:rPr lang="th-TH" sz="4400" b="1" dirty="0" err="1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กระทัดรัด</a:t>
            </a:r>
            <a:endParaRPr lang="th-TH" sz="4400" b="1" dirty="0">
              <a:solidFill>
                <a:srgbClr val="00CC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655168" y="2564904"/>
            <a:ext cx="40050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/>
            <a:r>
              <a:rPr lang="th-TH" sz="4000" b="1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ไม่ใช้คำฟุ่มเฟือย</a:t>
            </a:r>
          </a:p>
          <a:p>
            <a:pPr marL="342900" lvl="1" indent="-342900"/>
            <a:r>
              <a:rPr lang="th-TH" sz="4000" b="1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ไม่ใช้คำซ้ำ</a:t>
            </a:r>
          </a:p>
          <a:p>
            <a:pPr marL="342900" lvl="1" indent="-342900"/>
            <a:r>
              <a:rPr lang="th-TH" sz="4000" b="1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ไม่เขียนวกวน</a:t>
            </a:r>
          </a:p>
        </p:txBody>
      </p:sp>
    </p:spTree>
    <p:extLst>
      <p:ext uri="{BB962C8B-B14F-4D97-AF65-F5344CB8AC3E}">
        <p14:creationId xmlns:p14="http://schemas.microsoft.com/office/powerpoint/2010/main" val="95339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11560" y="332656"/>
            <a:ext cx="5904656" cy="926976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11560" y="1484784"/>
            <a:ext cx="7920880" cy="4621749"/>
          </a:xfrm>
        </p:spPr>
        <p:txBody>
          <a:bodyPr rtlCol="0">
            <a:normAutofit lnSpcReduction="10000"/>
          </a:bodyPr>
          <a:lstStyle/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เขียนโดยไม่ใช้คำฟุ่มเฟือย</a:t>
            </a:r>
          </a:p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ทาง</a:t>
            </a:r>
            <a:r>
              <a:rPr lang="th-TH" sz="44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จังหวัดพิจารณาแล้วขอเรียนว่า	</a:t>
            </a:r>
          </a:p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เขียนโดยไม่ใช้คำซ้ำ</a:t>
            </a:r>
          </a:p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4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สถานีตำรวจภูธรนครปฐมได้รับแจ้งว่าพบศพ</a:t>
            </a:r>
            <a:r>
              <a:rPr lang="th-TH" sz="44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ผู้เสียชีวิต</a:t>
            </a:r>
            <a:r>
              <a:rPr lang="th-TH" sz="4400" b="1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ลอยน้ำในคลองเจดีย์บูชา</a:t>
            </a:r>
          </a:p>
          <a:p>
            <a:pPr marL="342900" lvl="1" indent="-3429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เขียนโดยไม่เขียนวกวน</a:t>
            </a:r>
          </a:p>
        </p:txBody>
      </p:sp>
    </p:spTree>
    <p:extLst>
      <p:ext uri="{BB962C8B-B14F-4D97-AF65-F5344CB8AC3E}">
        <p14:creationId xmlns:p14="http://schemas.microsoft.com/office/powerpoint/2010/main" val="62959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90465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หลักการเขียนหนังสือราชการ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27584" y="1533872"/>
            <a:ext cx="7467600" cy="434340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/>
              <a:t>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หลักทั่วไปที่นิยมยึดถือในการเขียนหนังสือราชการ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เขียนให้ถูกต้อง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เขียนให้ชัดเจน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เขียนให้รัดกุม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เขียนให้กระทัดรัด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เขียนให้บรรลุวัตถุประสงค์</a:t>
            </a:r>
            <a:endParaRPr lang="en-US" sz="4000" b="1" dirty="0">
              <a:solidFill>
                <a:srgbClr val="FF00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55576" y="193853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55948" y="2636912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45111" y="3288076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11560" y="3954760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11560" y="4744469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olidFill>
                  <a:srgbClr val="FF0000"/>
                </a:solidFill>
                <a:sym typeface="Wingdings 2" pitchFamily="18" charset="2"/>
              </a:rPr>
              <a:t></a:t>
            </a:r>
          </a:p>
        </p:txBody>
      </p:sp>
    </p:spTree>
    <p:extLst>
      <p:ext uri="{BB962C8B-B14F-4D97-AF65-F5344CB8AC3E}">
        <p14:creationId xmlns:p14="http://schemas.microsoft.com/office/powerpoint/2010/main" val="232680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90465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ทักษะที่ใช้ในการร่างหนังสือ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2" name="Content Placeholder 6"/>
          <p:cNvSpPr>
            <a:spLocks noGrp="1"/>
          </p:cNvSpPr>
          <p:nvPr>
            <p:ph idx="1"/>
          </p:nvPr>
        </p:nvSpPr>
        <p:spPr>
          <a:xfrm>
            <a:off x="1619672" y="2132856"/>
            <a:ext cx="5328592" cy="4104456"/>
          </a:xfrm>
        </p:spPr>
        <p:txBody>
          <a:bodyPr rtlCol="0">
            <a:normAutofit/>
          </a:bodyPr>
          <a:lstStyle/>
          <a:p>
            <a:pPr lvl="3"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rgbClr val="FF00FF"/>
                </a:solidFill>
                <a:latin typeface="TH Niramit AS" pitchFamily="2" charset="-34"/>
                <a:cs typeface="TH Niramit AS" pitchFamily="2" charset="-34"/>
              </a:rPr>
              <a:t>  การอ่าน</a:t>
            </a:r>
          </a:p>
          <a:p>
            <a:pPr lvl="3"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accent4"/>
                </a:solidFill>
                <a:latin typeface="TH Niramit AS" pitchFamily="2" charset="-34"/>
                <a:cs typeface="TH Niramit AS" pitchFamily="2" charset="-34"/>
              </a:rPr>
              <a:t>  </a:t>
            </a:r>
            <a:r>
              <a:rPr lang="th-TH" sz="44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การคิด</a:t>
            </a:r>
          </a:p>
          <a:p>
            <a:pPr lvl="3"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chemeClr val="accent6"/>
                </a:solidFill>
                <a:latin typeface="TH Niramit AS" pitchFamily="2" charset="-34"/>
                <a:cs typeface="TH Niramit AS" pitchFamily="2" charset="-34"/>
              </a:rPr>
              <a:t>  </a:t>
            </a:r>
            <a:r>
              <a:rPr lang="th-TH" sz="44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จับประเด็น</a:t>
            </a:r>
          </a:p>
          <a:p>
            <a:pPr lvl="3"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rgbClr val="92D050"/>
                </a:solidFill>
                <a:latin typeface="TH Niramit AS" pitchFamily="2" charset="-34"/>
                <a:cs typeface="TH Niramit AS" pitchFamily="2" charset="-34"/>
              </a:rPr>
              <a:t>  </a:t>
            </a:r>
            <a:r>
              <a:rPr lang="th-TH" sz="4400" b="1" dirty="0" smtClean="0">
                <a:solidFill>
                  <a:srgbClr val="006600"/>
                </a:solidFill>
                <a:latin typeface="TH Niramit AS" pitchFamily="2" charset="-34"/>
                <a:cs typeface="TH Niramit AS" pitchFamily="2" charset="-34"/>
              </a:rPr>
              <a:t>สรุปความ</a:t>
            </a:r>
          </a:p>
          <a:p>
            <a:pPr lvl="3" eaLnBrk="1" fontAlgn="auto" hangingPunct="1">
              <a:spcAft>
                <a:spcPts val="0"/>
              </a:spcAft>
              <a:defRPr/>
            </a:pPr>
            <a:r>
              <a:rPr lang="th-TH" sz="4400" b="1" dirty="0" smtClean="0">
                <a:solidFill>
                  <a:srgbClr val="C00000"/>
                </a:solidFill>
                <a:latin typeface="TH Niramit AS" pitchFamily="2" charset="-34"/>
                <a:cs typeface="TH Niramit AS" pitchFamily="2" charset="-34"/>
              </a:rPr>
              <a:t>  การเขียน</a:t>
            </a:r>
            <a:endParaRPr lang="en-US" sz="4400" b="1" dirty="0">
              <a:solidFill>
                <a:srgbClr val="C00000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008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2"/>
          <p:cNvSpPr>
            <a:spLocks noGrp="1"/>
          </p:cNvSpPr>
          <p:nvPr>
            <p:ph idx="1"/>
          </p:nvPr>
        </p:nvSpPr>
        <p:spPr>
          <a:xfrm>
            <a:off x="683568" y="1412776"/>
            <a:ext cx="8064896" cy="5029200"/>
          </a:xfrm>
        </p:spPr>
        <p:txBody>
          <a:bodyPr rtlCol="0">
            <a:noAutofit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1. หนังสือภายนอก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2. หนังสือภายใน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3. หนังสือประทับตรา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4. หนังสือสั่งการ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4.1 คำสั่ง     4.2 ระเบียบ    4.3 ข้อบังคับ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5. หนังสือประชาสัมพันธ์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      5.1 ประกาศ     5.2 แถลงการณ์     5.3 ข่าว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 6. หนังสือที่เจ้าหน้าที่ทำขึ้นหรือรับไว้เป็นหลักฐานในราชการ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6.1 หนังสือรับรอง           6.2 รายงานการประชุม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  6.3 บันทึก </a:t>
            </a:r>
            <a:r>
              <a:rPr lang="th-TH" sz="3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(ไม่มีแบบ)      </a:t>
            </a:r>
            <a:r>
              <a:rPr lang="th-TH" sz="3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6.4 หนังสืออื่น </a:t>
            </a:r>
            <a:r>
              <a:rPr lang="th-TH" sz="3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(ไม่มีแบบ) </a:t>
            </a:r>
            <a:endParaRPr lang="th-TH" sz="3000" b="1" dirty="0">
              <a:solidFill>
                <a:srgbClr val="FF00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323528" y="260648"/>
            <a:ext cx="496855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395536" y="260648"/>
            <a:ext cx="4896544" cy="850776"/>
          </a:xfrm>
          <a:prstGeom prst="rect">
            <a:avLst/>
          </a:prstGeom>
        </p:spPr>
        <p:txBody>
          <a:bodyPr vert="horz" rtlCol="0" anchor="b">
            <a:normAutofit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h-TH" sz="5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รูปแบบหนังสือราชการ</a:t>
            </a:r>
            <a:endParaRPr lang="th-TH" sz="5000" b="1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8784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227805"/>
            <a:ext cx="8291264" cy="4873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b="1" u="sng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เจ้าหน้าที่ที่เกี่ยวข้อง  </a:t>
            </a:r>
            <a:r>
              <a:rPr lang="th-TH" sz="32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มีวิธี</a:t>
            </a:r>
            <a:r>
              <a:rPr lang="th-TH" sz="32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เกษียนหนังสือ (บางทีก็เรียกว่าสรุปประเด็น) </a:t>
            </a:r>
            <a:r>
              <a:rPr lang="th-TH" sz="32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 ดังนี้</a:t>
            </a:r>
            <a:endParaRPr lang="th-TH" sz="32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  <a:p>
            <a:r>
              <a:rPr lang="th-TH" sz="32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สรุปเรื่องจากหนังสือที่ส่งมาตัดทอนให้เหลือเฉพาะใจความสำคัญ</a:t>
            </a:r>
          </a:p>
          <a:p>
            <a:r>
              <a:rPr lang="th-TH" sz="32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แยกสรุปเป็น 3 ส่วน คือ ส่วนเนื้อหา  ส่วนข้อมูลเพิ่มเติม และส่วนเสนอแนะ</a:t>
            </a:r>
          </a:p>
          <a:p>
            <a:r>
              <a:rPr lang="th-TH" sz="32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ตรวจสอบความถูกต้อง ครบถ้วนของเนื้อหาและการใช้ภาษา</a:t>
            </a:r>
          </a:p>
          <a:p>
            <a:r>
              <a:rPr lang="th-TH" sz="32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ลงลายมือชื่อผู้เกษียน</a:t>
            </a:r>
          </a:p>
          <a:p>
            <a:r>
              <a:rPr lang="th-TH" sz="3200" b="1" dirty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ลงวัน เดือน ปี</a:t>
            </a:r>
          </a:p>
          <a:p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467544" y="404664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609600" y="427038"/>
            <a:ext cx="6338664" cy="98573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การ</a:t>
            </a:r>
            <a:r>
              <a:rPr lang="th-TH" sz="5400" b="1" dirty="0" err="1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เกษียณหนังสือ</a:t>
            </a:r>
            <a:r>
              <a:rPr lang="th-TH" sz="54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ราชการ</a:t>
            </a:r>
            <a:endParaRPr lang="th-TH" sz="5400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028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873752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สรุป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ใจความจากหนังสือต้นฉบับ ให้ครบถ้วน  ถูกต้อง</a:t>
            </a: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ใช้ภาษาที่สั้น กระชับ</a:t>
            </a: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จะพิมพ์หรือเขียนด้วยลายมือก็ได้ แต่ถ้าเป็นลายมือควรเขียนให้อ่านง่าย   </a:t>
            </a: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ระบุ วัน เดือน ปี ให้ตรงกับความเป็นจริงไม่ควรย้อนหลัง หรือล่วงหน้า เว้นไว้แต่มีเหตุผลจำเป็นจริงๆ</a:t>
            </a: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รูปแบบของการเกษียน ใช้รูปแบบเดียวกับการบันทึก คือ ถึงใคร ข้อความสรุป ลงชื่อผู้เขียน และวัน เดือน ปี ที่เขียน</a:t>
            </a:r>
          </a:p>
          <a:p>
            <a:endParaRPr lang="th-TH" sz="2000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467544" y="557359"/>
            <a:ext cx="739559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395536" y="427038"/>
            <a:ext cx="7467600" cy="913730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ข้อควรคำนึงสำหรับเจ้าหน้าที่ที่เกี่ยวข้อง</a:t>
            </a:r>
            <a:endParaRPr lang="th-TH" sz="5400" b="1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544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827584" y="670036"/>
            <a:ext cx="6840760" cy="936104"/>
          </a:xfrm>
        </p:spPr>
        <p:txBody>
          <a:bodyPr>
            <a:noAutofit/>
          </a:bodyPr>
          <a:lstStyle/>
          <a:p>
            <a:endParaRPr lang="th-TH" sz="4000" b="1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ตามลำดับ</a:t>
            </a:r>
            <a:endParaRPr lang="th-TH" sz="3200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การเกษียน ให้เริ่มจากบริเวณครึ่งหน้ากระดาษลงไปและจาก</a:t>
            </a:r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ซ้าย  ไป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ขวา หากที่ไม่พอเกษียน ให้เขียนคำว่า "โปรดพลิก" และ</a:t>
            </a:r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พลิก หน้า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ถัดไป เริ่มเกษียนจากส่วนบนสุดของกระดาษ ไล่ลำดับลงล่างและจากซ้ายไปขวาเช่นกัน</a:t>
            </a:r>
          </a:p>
          <a:p>
            <a:r>
              <a:rPr lang="th-TH" sz="3200" b="1" u="sng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ขีดเส้นใต้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 ในส่วนที่เป็นใจความสำคัญ</a:t>
            </a: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ไม่ใช้ปากกาเน้นข้อความ เนื่องจาก กรณีที่ต้องสำเนาหนังสือแจ้งผู้อื่นต่อไป จะทำให้ความชัดเจนของตัวหนังสือลดลง และไม่น่าอ่าน</a:t>
            </a:r>
          </a:p>
          <a:p>
            <a:endParaRPr lang="th-TH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1043608" y="739074"/>
            <a:ext cx="6624736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เทคนิคการเกษียณหนังสือของเจ้าหน้าที่ที่เกี่ยวข้อง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8729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276872"/>
            <a:ext cx="8003232" cy="4248472"/>
          </a:xfrm>
        </p:spPr>
        <p:txBody>
          <a:bodyPr>
            <a:normAutofit lnSpcReduction="10000"/>
          </a:bodyPr>
          <a:lstStyle/>
          <a:p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ประเด็นเสนอแนะเพิ่มเติม 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คือ  การเกษียนของเจ้าหน้าที่ที่เกี่ยวข้องหรือเลขาฯ  มักขาดส่วนข้อมูลเพิ่มเติม และข้อเสนอแนะ ซึ่งส่วนนี้สำคัญมากต่อการตัดสินใจ หรือวินิจฉัยสั่งการของ</a:t>
            </a:r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ผู้บังคับบัญชา</a:t>
            </a:r>
            <a:b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</a:br>
            <a:endParaRPr lang="th-TH" sz="3200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  <a:p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 </a:t>
            </a:r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ใครที่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จะทราบข้อมูล กฎ </a:t>
            </a:r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 ระเบียบ ที่</a:t>
            </a:r>
            <a:r>
              <a:rPr lang="th-TH" sz="32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เกี่ยวข้องได้ดีกว่า คนที่เกี่ยวข้องกับงานนั้นๆ  เพราะฉะนั้น การเกษียนหนังสือของท่านเป็นสิ่งที่มีความหมาย และสะท้อนความรู้ในงานของท่านเป็นอย่างดี</a:t>
            </a:r>
            <a:r>
              <a:rPr lang="th-TH" sz="32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ทีเดียว</a:t>
            </a:r>
            <a:endParaRPr lang="th-TH" sz="3200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1115616" y="620688"/>
            <a:ext cx="648072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เทคนิคการเกษียณหนังสือของเจ้าหน้าที่ที่เกี่ยวข้อง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375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827584" y="925049"/>
            <a:ext cx="6346078" cy="711359"/>
          </a:xfrm>
          <a:solidFill>
            <a:srgbClr val="FF66CC"/>
          </a:solidFill>
        </p:spPr>
        <p:txBody>
          <a:bodyPr/>
          <a:lstStyle/>
          <a:p>
            <a:pPr algn="ctr" eaLnBrk="1" hangingPunct="1"/>
            <a:r>
              <a:rPr lang="th-TH" sz="54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ของแถม</a:t>
            </a:r>
            <a:r>
              <a:rPr lang="en-US" sz="5400" b="1" dirty="0" smtClean="0">
                <a:solidFill>
                  <a:srgbClr val="00CC00"/>
                </a:solidFill>
                <a:latin typeface="TH Niramit AS" pitchFamily="2" charset="-34"/>
                <a:cs typeface="TH Niramit AS" pitchFamily="2" charset="-34"/>
              </a:rPr>
              <a:t>!!!</a:t>
            </a:r>
          </a:p>
        </p:txBody>
      </p:sp>
      <p:pic>
        <p:nvPicPr>
          <p:cNvPr id="58371" name="Content Placeholder 5" descr="MC900156723.WM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24944"/>
            <a:ext cx="3384376" cy="26384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96659" y="6309320"/>
            <a:ext cx="2350681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h-TH" dirty="0"/>
              <a:t>การเขียนหนังสือราชการ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0C3649B-D2E6-414C-AABA-01F80CB11A46}" type="slidenum">
              <a:rPr lang="en-US"/>
              <a:pPr>
                <a:defRPr/>
              </a:pPr>
              <a:t>54</a:t>
            </a:fld>
            <a:endParaRPr lang="en-US"/>
          </a:p>
        </p:txBody>
      </p:sp>
      <p:pic>
        <p:nvPicPr>
          <p:cNvPr id="58374" name="Picture 6" descr="MC900355109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980456"/>
            <a:ext cx="838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859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-16906"/>
            <a:ext cx="5444421" cy="6874905"/>
          </a:xfrm>
          <a:prstGeom prst="rect">
            <a:avLst/>
          </a:prstGeom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5508103" y="2636912"/>
            <a:ext cx="3456385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508105" y="2461456"/>
            <a:ext cx="4176463" cy="111156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หนังสือภายนอก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2257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5904656" cy="6120680"/>
          </a:xfrm>
          <a:prstGeom prst="rect">
            <a:avLst/>
          </a:prstGeom>
        </p:spPr>
      </p:pic>
      <p:sp>
        <p:nvSpPr>
          <p:cNvPr id="8" name="สี่เหลี่ยมผืนผ้ามุมมน 7"/>
          <p:cNvSpPr/>
          <p:nvPr/>
        </p:nvSpPr>
        <p:spPr>
          <a:xfrm>
            <a:off x="5569011" y="2636912"/>
            <a:ext cx="3251461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652120" y="2420888"/>
            <a:ext cx="5904656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หนังสือภายใน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010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4" y="276944"/>
            <a:ext cx="5139034" cy="6248400"/>
          </a:xfrm>
          <a:prstGeom prst="rect">
            <a:avLst/>
          </a:prstGeom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5207975" y="2667820"/>
            <a:ext cx="3612497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88540" y="2420888"/>
            <a:ext cx="3744416" cy="1143000"/>
          </a:xfrm>
          <a:prstGeom prst="rect">
            <a:avLst/>
          </a:prstGeom>
        </p:spPr>
        <p:txBody>
          <a:bodyPr vert="horz" anchor="b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หนังสือประทับตรา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005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827584" y="688132"/>
            <a:ext cx="39604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71600" y="512676"/>
            <a:ext cx="590465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ชั้นความเร็ว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Rectangle 55"/>
          <p:cNvSpPr>
            <a:spLocks noGrp="1" noChangeArrowheads="1"/>
          </p:cNvSpPr>
          <p:nvPr>
            <p:ph idx="1"/>
          </p:nvPr>
        </p:nvSpPr>
        <p:spPr>
          <a:xfrm>
            <a:off x="521804" y="2132856"/>
            <a:ext cx="8532440" cy="3886200"/>
          </a:xfrm>
        </p:spPr>
        <p:txBody>
          <a:bodyPr rtlCol="0">
            <a:normAutofit/>
          </a:bodyPr>
          <a:lstStyle/>
          <a:p>
            <a:pPr marL="136525" indent="0" eaLnBrk="1" fontAlgn="auto" hangingPunct="1">
              <a:spcBef>
                <a:spcPct val="100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ด่วนที่สุด  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ให้เจ้าหน้าที่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ปฏิบัติในทันที</a:t>
            </a: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ที่ได้รับหนังสือ</a:t>
            </a:r>
          </a:p>
          <a:p>
            <a:pPr marL="136525" indent="0" eaLnBrk="1" fontAlgn="auto" hangingPunct="1">
              <a:spcBef>
                <a:spcPct val="100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ด่วนมาก    </a:t>
            </a: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ให้เจ้าหน้าที่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ปฏิบัติโดยเร็ว</a:t>
            </a:r>
          </a:p>
          <a:p>
            <a:pPr marL="136525" indent="0" eaLnBrk="1" fontAlgn="auto" hangingPunct="1">
              <a:spcBef>
                <a:spcPct val="100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ด่วน</a:t>
            </a:r>
            <a:r>
              <a:rPr lang="th-TH" sz="5400" b="1" dirty="0" smtClean="0">
                <a:solidFill>
                  <a:srgbClr val="FF0066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000" b="1" dirty="0" smtClean="0">
                <a:latin typeface="TH Niramit AS" pitchFamily="2" charset="-34"/>
                <a:cs typeface="TH Niramit AS" pitchFamily="2" charset="-34"/>
              </a:rPr>
              <a:t>         </a:t>
            </a: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ให้เจ้าหน้าที่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ปฏิบัติเร็วกว่าปกติ </a:t>
            </a:r>
          </a:p>
          <a:p>
            <a:pPr marL="136525" indent="0" eaLnBrk="1" fontAlgn="auto" hangingPunct="1">
              <a:spcBef>
                <a:spcPct val="100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	           </a:t>
            </a:r>
            <a:r>
              <a:rPr lang="en-US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    </a:t>
            </a:r>
            <a:r>
              <a:rPr lang="th-TH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เท่าที่จะทำได้</a:t>
            </a:r>
          </a:p>
          <a:p>
            <a:pPr marL="136525" indent="0" eaLnBrk="1" fontAlgn="auto" hangingPunct="1">
              <a:spcBef>
                <a:spcPct val="1000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600" b="1" dirty="0" smtClean="0">
                <a:cs typeface="AngsanaUPC" pitchFamily="18" charset="-34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43570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827584" y="1012168"/>
            <a:ext cx="39604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71600" y="977770"/>
            <a:ext cx="590465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34290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           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1. </a:t>
            </a:r>
            <a:r>
              <a:rPr lang="en-US" sz="4000" b="1" dirty="0" err="1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ลับที่สุด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 (TOP  SECRET) </a:t>
            </a:r>
            <a:r>
              <a:rPr lang="en-US" sz="4000" b="1" dirty="0" err="1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หมายความถึง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ข้อมูลข่าวสารลับซึ่งหากเปิดเผยทั้งหมดหรือเพียงบางส่วนจะก่อให้เกิดความเสียหายแก่ประโยชน์แห่งรัฐอย่างร้ายแรงที่สุด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09103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536" y="2132856"/>
            <a:ext cx="7992888" cy="3528392"/>
          </a:xfrm>
        </p:spPr>
        <p:txBody>
          <a:bodyPr rtlCol="0">
            <a:normAutofit/>
          </a:bodyPr>
          <a:lstStyle/>
          <a:p>
            <a:pPr marL="609600" indent="-609600" algn="thaiDist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หนังสือภายนอก คือ หนังสือติดต่อราชการ ที่เป็นแบบพิธี โดยใช้ 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“กระดาษตราครุฑ” 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เป็นหนังสือติดต่อระหว่างส่วนราชการหรือส่วนราชการมีถึงหน่วยงานอื่นใดซึ่งมิใช่             ส่วนราชการ หรือที่มีถึงบุคคลภายนอก</a:t>
            </a:r>
            <a:endParaRPr lang="th-TH" sz="4000" dirty="0">
              <a:solidFill>
                <a:srgbClr val="7030A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539552" y="787388"/>
            <a:ext cx="4968552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683568" y="650032"/>
            <a:ext cx="8229600" cy="1066800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th-TH" sz="50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1. หนังสือภายนอก</a:t>
            </a:r>
            <a:endParaRPr lang="th-TH" sz="5000" b="1" dirty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035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827584" y="863588"/>
            <a:ext cx="39604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99592" y="863588"/>
            <a:ext cx="590465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5576" y="2420888"/>
            <a:ext cx="7620000" cy="2819400"/>
          </a:xfrm>
        </p:spPr>
        <p:txBody>
          <a:bodyPr>
            <a:normAutofit/>
          </a:bodyPr>
          <a:lstStyle/>
          <a:p>
            <a:pPr marL="0" indent="0" algn="thaiDi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40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ลับมาก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(SECRET) </a:t>
            </a:r>
            <a:r>
              <a:rPr lang="en-US" sz="4000" b="1" dirty="0" err="1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หมายความถึง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ข้อมูลข่าวสารลับซึ่งหากเปิดเผยทั้งหมดหรือเพียงบางส่วนจะก่อให้เกิดความเสียหายแก่ประโยชน์แห่งรัฐอย่างร้ายแรง</a:t>
            </a:r>
            <a:endParaRPr lang="en-US" sz="40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9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827584" y="863588"/>
            <a:ext cx="396044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71600" y="688132"/>
            <a:ext cx="590465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  <a:endParaRPr lang="en-US" sz="5400" dirty="0" smtClean="0">
              <a:solidFill>
                <a:srgbClr val="00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29718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3. </a:t>
            </a:r>
            <a:r>
              <a:rPr lang="en-US" sz="4000" b="1" dirty="0" err="1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ลับ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(CONFIDENTIAL) </a:t>
            </a:r>
            <a:r>
              <a:rPr lang="en-US" sz="4000" b="1" dirty="0" err="1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หมายความถึง</a:t>
            </a:r>
            <a:r>
              <a:rPr lang="en-US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000" b="1" dirty="0" smtClean="0">
                <a:solidFill>
                  <a:srgbClr val="0070C0"/>
                </a:solidFill>
                <a:latin typeface="TH Niramit AS" pitchFamily="2" charset="-34"/>
                <a:cs typeface="TH Niramit AS" pitchFamily="2" charset="-34"/>
              </a:rPr>
              <a:t>ข้อมูลข่าวสารลับซึ่งหากเปิดเผยทั้งหมดหรือเพียงบางส่วนจะก่อให้เกิดความเสียหายแก่ประโยชน์แห่งรัฐ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94235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เมฆ 3"/>
          <p:cNvSpPr/>
          <p:nvPr/>
        </p:nvSpPr>
        <p:spPr>
          <a:xfrm>
            <a:off x="395536" y="548680"/>
            <a:ext cx="4680520" cy="20882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79612" y="908720"/>
            <a:ext cx="3024336" cy="108012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5400" b="1" dirty="0" smtClean="0">
                <a:solidFill>
                  <a:srgbClr val="0000FF"/>
                </a:solidFill>
                <a:latin typeface="TH Niramit AS" pitchFamily="2" charset="-34"/>
                <a:cs typeface="TH Niramit AS" pitchFamily="2" charset="-34"/>
              </a:rPr>
              <a:t>Thank You </a:t>
            </a:r>
          </a:p>
        </p:txBody>
      </p:sp>
      <p:sp>
        <p:nvSpPr>
          <p:cNvPr id="6" name="เมฆ 3"/>
          <p:cNvSpPr/>
          <p:nvPr/>
        </p:nvSpPr>
        <p:spPr>
          <a:xfrm>
            <a:off x="3779912" y="2780928"/>
            <a:ext cx="4680520" cy="2088232"/>
          </a:xfrm>
          <a:prstGeom prst="cloud">
            <a:avLst/>
          </a:pr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For your </a:t>
            </a:r>
            <a:r>
              <a:rPr lang="en-US" b="1" dirty="0" err="1" smtClean="0"/>
              <a:t>Attendtion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420024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69107" y="531415"/>
            <a:ext cx="6193110" cy="633670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th-TH" sz="2000" b="1" dirty="0">
              <a:solidFill>
                <a:srgbClr val="000099"/>
              </a:solidFill>
              <a:latin typeface="+mn-lt"/>
              <a:cs typeface="+mn-cs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th-TH" sz="2000" b="1" dirty="0">
              <a:solidFill>
                <a:srgbClr val="000099"/>
              </a:solidFill>
              <a:latin typeface="+mn-lt"/>
              <a:cs typeface="+mn-cs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ที่ </a:t>
            </a:r>
            <a:r>
              <a:rPr lang="th-TH" sz="2000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กษ ๐๖๐๖/</a:t>
            </a: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			ส่วนราชการเจ้าของหนังสือ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				ที่ตั้ง</a:t>
            </a:r>
            <a:endParaRPr lang="th-TH" sz="28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                                         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accent1">
                    <a:lumMod val="75000"/>
                  </a:schemeClr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เรื่อง ...........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คำขึ้นต้น (</a:t>
            </a:r>
            <a:r>
              <a:rPr lang="th-TH" sz="2000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เรียน)</a:t>
            </a: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อ้างถึง .............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สิ่งที่ส่งมาด้วย .................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               ข้อความ..............................................................................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...............................................................................................................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...............................................................................................................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                                             คำลงท้าย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		             ลงชื่อ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			      </a:t>
            </a:r>
            <a:r>
              <a:rPr lang="th-TH" sz="2000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 (.....................)</a:t>
            </a: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		             ตำแหน่ง</a:t>
            </a:r>
            <a:r>
              <a:rPr lang="en-US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………………….</a:t>
            </a: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ส่วนราชการเจ้าของเรื่อง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โทร. 0 </a:t>
            </a:r>
            <a:r>
              <a:rPr lang="th-TH" sz="2000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2653 4457</a:t>
            </a: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โทรสาร 0 </a:t>
            </a:r>
            <a:r>
              <a:rPr lang="th-TH" sz="2000" b="1" dirty="0" smtClean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26534924</a:t>
            </a:r>
            <a:endParaRPr lang="th-TH" sz="20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796767"/>
              </p:ext>
            </p:extLst>
          </p:nvPr>
        </p:nvGraphicFramePr>
        <p:xfrm>
          <a:off x="3769782" y="531415"/>
          <a:ext cx="9556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9782" y="531415"/>
                        <a:ext cx="955675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8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536" y="2204865"/>
            <a:ext cx="8136904" cy="4176464"/>
          </a:xfrm>
        </p:spPr>
        <p:txBody>
          <a:bodyPr rtlCol="0">
            <a:normAutofit/>
          </a:bodyPr>
          <a:lstStyle/>
          <a:p>
            <a:pPr marL="609600" indent="-6096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000" b="1" dirty="0" smtClean="0">
                <a:solidFill>
                  <a:srgbClr val="7030A0"/>
                </a:solidFill>
                <a:latin typeface="TH Niramit AS" pitchFamily="2" charset="-34"/>
                <a:cs typeface="TH Niramit AS" pitchFamily="2" charset="-34"/>
              </a:rPr>
              <a:t>     หนังสือภายใน คือ หนังสือที่ติดต่อราชการ       ที่เป็นแบบพิธีน้อยกว่า หนังสือภายนอก เป็นหนังสือติดต่อภายในกระทรวง ทบวง กรมหรือจังหวัดเดียวกัน </a:t>
            </a:r>
            <a:r>
              <a:rPr lang="th-TH" sz="4000" b="1" dirty="0" smtClean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“ใช้กระดาษบันทึกข้อความ”</a:t>
            </a:r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827584" y="764704"/>
            <a:ext cx="6840760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4000" b="1" dirty="0" smtClean="0">
                <a:solidFill>
                  <a:srgbClr val="00CC00"/>
                </a:solidFill>
              </a:rPr>
              <a:t>2.  หนังสือภายใน</a:t>
            </a:r>
            <a:endParaRPr lang="th-TH" sz="4000" b="1" dirty="0">
              <a:solidFill>
                <a:srgbClr val="00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29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h-TH"/>
              <a:t>การเขียนหนังสือราชการ</a:t>
            </a:r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EB3520E-908F-458C-BD0A-38F28693CC0C}" type="slidenum">
              <a:rPr lang="en-US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10244" name="Object 3"/>
          <p:cNvGraphicFramePr>
            <a:graphicFrameLocks noChangeAspect="1"/>
          </p:cNvGraphicFramePr>
          <p:nvPr/>
        </p:nvGraphicFramePr>
        <p:xfrm>
          <a:off x="1600200" y="333375"/>
          <a:ext cx="523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Picture" r:id="rId3" imgW="472440" imgH="497840" progId="Word.Picture.8">
                  <p:embed/>
                </p:oleObj>
              </mc:Choice>
              <mc:Fallback>
                <p:oleObj name="Picture" r:id="rId3" imgW="472440" imgH="49784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33375"/>
                        <a:ext cx="52387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3635375" y="404813"/>
            <a:ext cx="22320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34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บันทึกข้อความ</a:t>
            </a: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1692275" y="1196975"/>
            <a:ext cx="26638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th-TH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1547813" y="765175"/>
            <a:ext cx="6911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ส่วนราชการ</a:t>
            </a: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1547813" y="1125538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ที่                              </a:t>
            </a:r>
            <a:r>
              <a:rPr lang="th-TH" sz="260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วันที่</a:t>
            </a:r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1547813" y="1538288"/>
            <a:ext cx="66976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เรื่อง</a:t>
            </a:r>
          </a:p>
        </p:txBody>
      </p:sp>
      <p:sp>
        <p:nvSpPr>
          <p:cNvPr id="10250" name="Text Box 12"/>
          <p:cNvSpPr txBox="1">
            <a:spLocks noChangeArrowheads="1"/>
          </p:cNvSpPr>
          <p:nvPr/>
        </p:nvSpPr>
        <p:spPr bwMode="auto">
          <a:xfrm>
            <a:off x="1547813" y="2016125"/>
            <a:ext cx="3311525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th-TH" sz="2600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คำขึ้นต้น </a:t>
            </a:r>
            <a:r>
              <a:rPr lang="th-TH" sz="2600" dirty="0" smtClean="0">
                <a:latin typeface="TH Niramit AS" pitchFamily="2" charset="-34"/>
                <a:cs typeface="TH Niramit AS" pitchFamily="2" charset="-34"/>
              </a:rPr>
              <a:t>เรียน</a:t>
            </a:r>
            <a:endParaRPr lang="th-TH" sz="26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51" name="Rectangle 13"/>
          <p:cNvSpPr txBox="1">
            <a:spLocks noChangeArrowheads="1"/>
          </p:cNvSpPr>
          <p:nvPr/>
        </p:nvSpPr>
        <p:spPr bwMode="auto">
          <a:xfrm>
            <a:off x="3387725" y="4114800"/>
            <a:ext cx="52562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th-TH" sz="26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     (ลงชื่อ)</a:t>
            </a:r>
          </a:p>
          <a:p>
            <a:pPr eaLnBrk="1" hangingPunct="1">
              <a:spcBef>
                <a:spcPct val="20000"/>
              </a:spcBef>
            </a:pPr>
            <a:r>
              <a:rPr lang="th-TH" sz="26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                        (พิมพ์ชื่อเต็ม)  </a:t>
            </a:r>
          </a:p>
          <a:p>
            <a:pPr eaLnBrk="1" hangingPunct="1">
              <a:spcBef>
                <a:spcPct val="20000"/>
              </a:spcBef>
            </a:pPr>
            <a:r>
              <a:rPr lang="th-TH" sz="2600" b="1" dirty="0">
                <a:solidFill>
                  <a:srgbClr val="000099"/>
                </a:solidFill>
                <a:latin typeface="TH Niramit AS" pitchFamily="2" charset="-34"/>
                <a:cs typeface="TH Niramit AS" pitchFamily="2" charset="-34"/>
              </a:rPr>
              <a:t> ตำแหน่ง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th-TH" sz="2600" b="1" dirty="0">
              <a:solidFill>
                <a:srgbClr val="000099"/>
              </a:solidFill>
              <a:latin typeface="TH Niramit AS" pitchFamily="2" charset="-34"/>
              <a:cs typeface="TH Niramit AS" pitchFamily="2" charset="-34"/>
            </a:endParaRPr>
          </a:p>
          <a:p>
            <a:pPr eaLnBrk="1" hangingPunct="1">
              <a:spcBef>
                <a:spcPct val="20000"/>
              </a:spcBef>
            </a:pPr>
            <a:endParaRPr lang="th-TH" sz="26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52" name="Text Box 15"/>
          <p:cNvSpPr txBox="1">
            <a:spLocks noChangeArrowheads="1"/>
          </p:cNvSpPr>
          <p:nvPr/>
        </p:nvSpPr>
        <p:spPr bwMode="auto">
          <a:xfrm>
            <a:off x="1600200" y="2667000"/>
            <a:ext cx="6477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thaiDist" eaLnBrk="1" hangingPunct="1">
              <a:spcBef>
                <a:spcPct val="50000"/>
              </a:spcBef>
            </a:pPr>
            <a:r>
              <a:rPr lang="th-TH" sz="2600" dirty="0">
                <a:latin typeface="TH Niramit AS" pitchFamily="2" charset="-34"/>
                <a:cs typeface="TH Niramit AS" pitchFamily="2" charset="-34"/>
              </a:rPr>
              <a:t>            ข้อความ</a:t>
            </a:r>
            <a:r>
              <a:rPr lang="en-US" sz="2000" dirty="0">
                <a:latin typeface="TH Niramit AS" pitchFamily="2" charset="-34"/>
                <a:cs typeface="TH Niramit AS" pitchFamily="2" charset="-34"/>
              </a:rPr>
              <a:t>...............................................................................................</a:t>
            </a:r>
            <a:br>
              <a:rPr lang="en-US" sz="2000" dirty="0">
                <a:latin typeface="TH Niramit AS" pitchFamily="2" charset="-34"/>
                <a:cs typeface="TH Niramit AS" pitchFamily="2" charset="-34"/>
              </a:rPr>
            </a:br>
            <a:r>
              <a:rPr lang="en-US" sz="2000" dirty="0">
                <a:latin typeface="TH Niramit AS" pitchFamily="2" charset="-34"/>
                <a:cs typeface="TH Niramit AS" pitchFamily="2" charset="-34"/>
              </a:rPr>
              <a:t>………………………………………………………………………………………………………….………………………………………………………………………………………………………………</a:t>
            </a:r>
          </a:p>
        </p:txBody>
      </p:sp>
      <p:sp>
        <p:nvSpPr>
          <p:cNvPr id="10253" name="Text Box 18"/>
          <p:cNvSpPr txBox="1">
            <a:spLocks noChangeArrowheads="1"/>
          </p:cNvSpPr>
          <p:nvPr/>
        </p:nvSpPr>
        <p:spPr bwMode="auto">
          <a:xfrm>
            <a:off x="4572000" y="5070475"/>
            <a:ext cx="3286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 dirty="0" smtClean="0">
                <a:solidFill>
                  <a:srgbClr val="6600FF"/>
                </a:solidFill>
                <a:latin typeface="TH Niramit AS" pitchFamily="2" charset="-34"/>
                <a:cs typeface="TH Niramit AS" pitchFamily="2" charset="-34"/>
              </a:rPr>
              <a:t>(................................................)</a:t>
            </a:r>
            <a:endParaRPr lang="th-TH" sz="2600" dirty="0">
              <a:solidFill>
                <a:srgbClr val="66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54" name="Text Box 19"/>
          <p:cNvSpPr txBox="1">
            <a:spLocks noChangeArrowheads="1"/>
          </p:cNvSpPr>
          <p:nvPr/>
        </p:nvSpPr>
        <p:spPr bwMode="auto">
          <a:xfrm>
            <a:off x="1619250" y="1143000"/>
            <a:ext cx="2038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400" dirty="0" smtClean="0">
                <a:latin typeface="TH Niramit AS" pitchFamily="2" charset="-34"/>
                <a:cs typeface="TH Niramit AS" pitchFamily="2" charset="-34"/>
              </a:rPr>
              <a:t>กษ 0606 /</a:t>
            </a:r>
            <a:endParaRPr lang="th-TH" sz="24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55" name="Text Box 20"/>
          <p:cNvSpPr txBox="1">
            <a:spLocks noChangeArrowheads="1"/>
          </p:cNvSpPr>
          <p:nvPr/>
        </p:nvSpPr>
        <p:spPr bwMode="auto">
          <a:xfrm>
            <a:off x="4624388" y="777875"/>
            <a:ext cx="21796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endParaRPr lang="th-TH" sz="360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56" name="Text Box 21"/>
          <p:cNvSpPr txBox="1">
            <a:spLocks noChangeArrowheads="1"/>
          </p:cNvSpPr>
          <p:nvPr/>
        </p:nvSpPr>
        <p:spPr bwMode="auto">
          <a:xfrm>
            <a:off x="4648200" y="1143000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400" dirty="0"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2400" dirty="0" smtClean="0">
                <a:latin typeface="TH Niramit AS" pitchFamily="2" charset="-34"/>
                <a:cs typeface="TH Niramit AS" pitchFamily="2" charset="-34"/>
              </a:rPr>
              <a:t>  มกราคม  2562</a:t>
            </a:r>
            <a:endParaRPr lang="th-TH" sz="24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57" name="Text Box 22"/>
          <p:cNvSpPr txBox="1">
            <a:spLocks noChangeArrowheads="1"/>
          </p:cNvSpPr>
          <p:nvPr/>
        </p:nvSpPr>
        <p:spPr bwMode="auto">
          <a:xfrm>
            <a:off x="2057400" y="1524000"/>
            <a:ext cx="29718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 dirty="0">
                <a:latin typeface="TH Niramit AS" pitchFamily="2" charset="-34"/>
                <a:cs typeface="TH Niramit AS" pitchFamily="2" charset="-34"/>
              </a:rPr>
              <a:t> ขออนุมัติเดินทางไปราชการ</a:t>
            </a:r>
          </a:p>
        </p:txBody>
      </p:sp>
      <p:sp>
        <p:nvSpPr>
          <p:cNvPr id="10258" name="Text Box 25"/>
          <p:cNvSpPr txBox="1">
            <a:spLocks noChangeArrowheads="1"/>
          </p:cNvSpPr>
          <p:nvPr/>
        </p:nvSpPr>
        <p:spPr bwMode="auto">
          <a:xfrm>
            <a:off x="2362200" y="762000"/>
            <a:ext cx="25558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600" dirty="0">
                <a:solidFill>
                  <a:srgbClr val="6600FF"/>
                </a:solidFill>
                <a:latin typeface="TH Niramit AS" pitchFamily="2" charset="-34"/>
                <a:cs typeface="TH Niramit AS" pitchFamily="2" charset="-34"/>
              </a:rPr>
              <a:t> สำนัก/กอง........</a:t>
            </a:r>
          </a:p>
        </p:txBody>
      </p:sp>
      <p:sp>
        <p:nvSpPr>
          <p:cNvPr id="10259" name="Text Box 27"/>
          <p:cNvSpPr txBox="1">
            <a:spLocks noChangeArrowheads="1"/>
          </p:cNvSpPr>
          <p:nvPr/>
        </p:nvSpPr>
        <p:spPr bwMode="auto">
          <a:xfrm>
            <a:off x="4405313" y="762000"/>
            <a:ext cx="36718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2600" dirty="0">
                <a:solidFill>
                  <a:srgbClr val="6600FF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2600" dirty="0">
                <a:solidFill>
                  <a:srgbClr val="008000"/>
                </a:solidFill>
                <a:latin typeface="TH Niramit AS" pitchFamily="2" charset="-34"/>
                <a:cs typeface="TH Niramit AS" pitchFamily="2" charset="-34"/>
              </a:rPr>
              <a:t>ส่วน/ฝ่าย....</a:t>
            </a:r>
            <a:r>
              <a:rPr lang="th-TH" sz="2600" dirty="0">
                <a:solidFill>
                  <a:srgbClr val="6600FF"/>
                </a:solidFill>
                <a:latin typeface="TH Niramit AS" pitchFamily="2" charset="-34"/>
                <a:cs typeface="TH Niramit AS" pitchFamily="2" charset="-34"/>
              </a:rPr>
              <a:t>โทร 0 </a:t>
            </a:r>
            <a:r>
              <a:rPr lang="th-TH" sz="2600" dirty="0" smtClean="0">
                <a:solidFill>
                  <a:srgbClr val="6600FF"/>
                </a:solidFill>
                <a:latin typeface="TH Niramit AS" pitchFamily="2" charset="-34"/>
                <a:cs typeface="TH Niramit AS" pitchFamily="2" charset="-34"/>
              </a:rPr>
              <a:t>2653 4444</a:t>
            </a:r>
            <a:endParaRPr lang="th-TH" sz="2600" dirty="0">
              <a:solidFill>
                <a:srgbClr val="6600FF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60" name="TextBox 26"/>
          <p:cNvSpPr txBox="1">
            <a:spLocks noChangeArrowheads="1"/>
          </p:cNvSpPr>
          <p:nvPr/>
        </p:nvSpPr>
        <p:spPr bwMode="auto">
          <a:xfrm>
            <a:off x="3810000" y="73025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</a:p>
        </p:txBody>
      </p:sp>
      <p:sp>
        <p:nvSpPr>
          <p:cNvPr id="10261" name="TextBox 27"/>
          <p:cNvSpPr txBox="1">
            <a:spLocks noChangeArrowheads="1"/>
          </p:cNvSpPr>
          <p:nvPr/>
        </p:nvSpPr>
        <p:spPr bwMode="auto">
          <a:xfrm>
            <a:off x="5867400" y="228600"/>
            <a:ext cx="304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2400" dirty="0">
                <a:solidFill>
                  <a:srgbClr val="C00000"/>
                </a:solidFill>
                <a:latin typeface="TH Niramit AS" pitchFamily="2" charset="-34"/>
                <a:cs typeface="TH Niramit AS" pitchFamily="2" charset="-34"/>
              </a:rPr>
              <a:t>ใช้ติดต่อภายในกรมเดียวกัน</a:t>
            </a:r>
          </a:p>
        </p:txBody>
      </p:sp>
      <p:sp>
        <p:nvSpPr>
          <p:cNvPr id="10262" name="TextBox 26"/>
          <p:cNvSpPr txBox="1">
            <a:spLocks noChangeArrowheads="1"/>
          </p:cNvSpPr>
          <p:nvPr/>
        </p:nvSpPr>
        <p:spPr bwMode="auto">
          <a:xfrm>
            <a:off x="1905000" y="457200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ชั้นความเร็ว</a:t>
            </a:r>
          </a:p>
        </p:txBody>
      </p:sp>
      <p:sp>
        <p:nvSpPr>
          <p:cNvPr id="10263" name="TextBox 26"/>
          <p:cNvSpPr txBox="1">
            <a:spLocks noChangeArrowheads="1"/>
          </p:cNvSpPr>
          <p:nvPr/>
        </p:nvSpPr>
        <p:spPr bwMode="auto">
          <a:xfrm>
            <a:off x="3711575" y="5984875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dirty="0">
                <a:solidFill>
                  <a:srgbClr val="FF0000"/>
                </a:solidFill>
                <a:latin typeface="TH Niramit AS" pitchFamily="2" charset="-34"/>
                <a:cs typeface="TH Niramit AS" pitchFamily="2" charset="-34"/>
              </a:rPr>
              <a:t>ชั้นความลับ</a:t>
            </a:r>
          </a:p>
        </p:txBody>
      </p:sp>
    </p:spTree>
    <p:extLst>
      <p:ext uri="{BB962C8B-B14F-4D97-AF65-F5344CB8AC3E}">
        <p14:creationId xmlns:p14="http://schemas.microsoft.com/office/powerpoint/2010/main" val="23910369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1" grpId="0"/>
      <p:bldP spid="10252" grpId="0"/>
      <p:bldP spid="10254" grpId="0"/>
      <p:bldP spid="10256" grpId="0"/>
      <p:bldP spid="10257" grpId="0"/>
      <p:bldP spid="10258" grpId="0"/>
      <p:bldP spid="10259" grpId="0"/>
      <p:bldP spid="10260" grpId="0"/>
      <p:bldP spid="1026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tint val="100000"/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1558</TotalTime>
  <Words>1612</Words>
  <Application>Microsoft Office PowerPoint</Application>
  <PresentationFormat>On-screen Show (4:3)</PresentationFormat>
  <Paragraphs>405</Paragraphs>
  <Slides>62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6" baseType="lpstr">
      <vt:lpstr>Angsana New</vt:lpstr>
      <vt:lpstr>AngsanaUPC</vt:lpstr>
      <vt:lpstr>Arial</vt:lpstr>
      <vt:lpstr>Century Gothic</vt:lpstr>
      <vt:lpstr>Cordia New</vt:lpstr>
      <vt:lpstr>Cordia New</vt:lpstr>
      <vt:lpstr>TH Niramit AS</vt:lpstr>
      <vt:lpstr>TH SarabunIT๙</vt:lpstr>
      <vt:lpstr>TH SarabunPSK</vt:lpstr>
      <vt:lpstr>Wingdings</vt:lpstr>
      <vt:lpstr>Wingdings 2</vt:lpstr>
      <vt:lpstr>Wingdings 3</vt:lpstr>
      <vt:lpstr>Ion Boardroom</vt:lpstr>
      <vt:lpstr>Picture</vt:lpstr>
      <vt:lpstr>PowerPoint Presentation</vt:lpstr>
      <vt:lpstr>ความหมายของหนังสือราชการ</vt:lpstr>
      <vt:lpstr>ความหมายของหนังสือราชการ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เก็บค้นอ้างอิงได้ง่าย</vt:lpstr>
      <vt:lpstr>การเขียนเรื่อง (ชื่อเรื่อง)</vt:lpstr>
      <vt:lpstr>เรื่องที่ยาวเกินความจำเป็น </vt:lpstr>
      <vt:lpstr>ตัวอย่าง เรื่องที่อ้างอิงยาก</vt:lpstr>
      <vt:lpstr>หลักการเขียนหนังสือราชการ</vt:lpstr>
      <vt:lpstr>เขียนให้ถูกต้อง</vt:lpstr>
      <vt:lpstr>PowerPoint Presentation</vt:lpstr>
      <vt:lpstr>เขียนให้ถูกต้อง</vt:lpstr>
      <vt:lpstr>PowerPoint Presentation</vt:lpstr>
      <vt:lpstr>PowerPoint Presentation</vt:lpstr>
      <vt:lpstr>PowerPoint Presentation</vt:lpstr>
      <vt:lpstr>ส่วนเหตุที่มีหนังสือไป</vt:lpstr>
      <vt:lpstr>เขียนให้ถูกต้อง</vt:lpstr>
      <vt:lpstr>PowerPoint Presentation</vt:lpstr>
      <vt:lpstr>เขียนให้ถูกต้อง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เขียนให้ถูกต้อง</vt:lpstr>
      <vt:lpstr>หลักการเขียนหนังสือราชการ</vt:lpstr>
      <vt:lpstr>เขียนให้ชัดเจน</vt:lpstr>
      <vt:lpstr>หลักการเขียนหนังสือราชการ</vt:lpstr>
      <vt:lpstr>เขียนให้รัดกุม</vt:lpstr>
      <vt:lpstr>หลักการเขียนหนังสือราชการ</vt:lpstr>
      <vt:lpstr>เขียนให้กระทัดรัด</vt:lpstr>
      <vt:lpstr>PowerPoint Presentation</vt:lpstr>
      <vt:lpstr>หลักการเขียนหนังสือราชการ</vt:lpstr>
      <vt:lpstr>ทักษะที่ใช้ในการร่างหนังสือ</vt:lpstr>
      <vt:lpstr>PowerPoint Presentation</vt:lpstr>
      <vt:lpstr>PowerPoint Presentation</vt:lpstr>
      <vt:lpstr>PowerPoint Presentation</vt:lpstr>
      <vt:lpstr>PowerPoint Presentation</vt:lpstr>
      <vt:lpstr>ของแถม!!!</vt:lpstr>
      <vt:lpstr>หนังสือภายนอก</vt:lpstr>
      <vt:lpstr>PowerPoint Presentation</vt:lpstr>
      <vt:lpstr>PowerPoint Presentation</vt:lpstr>
      <vt:lpstr>ชั้นความเร็ว</vt:lpstr>
      <vt:lpstr>ชั้นความลับ</vt:lpstr>
      <vt:lpstr>ชั้นความลับ</vt:lpstr>
      <vt:lpstr>ชั้นความลับ</vt:lpstr>
      <vt:lpstr>Thank You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pann</dc:creator>
  <cp:lastModifiedBy>Excel Expert Training</cp:lastModifiedBy>
  <cp:revision>76</cp:revision>
  <dcterms:created xsi:type="dcterms:W3CDTF">2014-03-25T02:57:07Z</dcterms:created>
  <dcterms:modified xsi:type="dcterms:W3CDTF">2019-01-25T05:21:28Z</dcterms:modified>
</cp:coreProperties>
</file>